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97" r:id="rId3"/>
    <p:sldId id="295" r:id="rId4"/>
    <p:sldId id="257" r:id="rId5"/>
    <p:sldId id="260" r:id="rId6"/>
    <p:sldId id="261" r:id="rId7"/>
    <p:sldId id="262" r:id="rId8"/>
    <p:sldId id="286" r:id="rId9"/>
    <p:sldId id="287" r:id="rId10"/>
    <p:sldId id="289" r:id="rId11"/>
    <p:sldId id="293" r:id="rId12"/>
    <p:sldId id="280" r:id="rId13"/>
    <p:sldId id="281" r:id="rId14"/>
    <p:sldId id="282" r:id="rId15"/>
    <p:sldId id="283" r:id="rId16"/>
    <p:sldId id="290" r:id="rId17"/>
    <p:sldId id="285" r:id="rId18"/>
    <p:sldId id="267" r:id="rId19"/>
    <p:sldId id="268" r:id="rId20"/>
    <p:sldId id="270" r:id="rId21"/>
    <p:sldId id="271" r:id="rId22"/>
    <p:sldId id="269" r:id="rId23"/>
    <p:sldId id="272" r:id="rId24"/>
    <p:sldId id="274" r:id="rId25"/>
    <p:sldId id="296" r:id="rId26"/>
    <p:sldId id="275" r:id="rId27"/>
    <p:sldId id="291" r:id="rId28"/>
    <p:sldId id="292" r:id="rId29"/>
    <p:sldId id="294" r:id="rId30"/>
    <p:sldId id="264" r:id="rId31"/>
    <p:sldId id="258" r:id="rId32"/>
    <p:sldId id="265" r:id="rId33"/>
    <p:sldId id="26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3687"/>
    <a:srgbClr val="175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9" autoAdjust="0"/>
    <p:restoredTop sz="94667" autoAdjust="0"/>
  </p:normalViewPr>
  <p:slideViewPr>
    <p:cSldViewPr snapToGrid="0">
      <p:cViewPr varScale="1">
        <p:scale>
          <a:sx n="105" d="100"/>
          <a:sy n="105" d="100"/>
        </p:scale>
        <p:origin x="72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951B8-6760-4AB6-839C-92980B3F501E}" type="datetimeFigureOut">
              <a:rPr lang="en-US" smtClean="0"/>
              <a:t>11/30/2022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0C4D8-8057-4CEB-9BB3-A52BF2A7DD4D}" type="slidenum">
              <a:rPr lang="en-US" smtClean="0"/>
              <a:t>‹#›</a:t>
            </a:fld>
            <a:endParaRPr lang="en-US" dirty="0"/>
          </a:p>
        </p:txBody>
      </p:sp>
    </p:spTree>
    <p:extLst>
      <p:ext uri="{BB962C8B-B14F-4D97-AF65-F5344CB8AC3E}">
        <p14:creationId xmlns:p14="http://schemas.microsoft.com/office/powerpoint/2010/main" val="396556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1</a:t>
            </a:fld>
            <a:endParaRPr lang="en-US" dirty="0"/>
          </a:p>
        </p:txBody>
      </p:sp>
    </p:spTree>
    <p:extLst>
      <p:ext uri="{BB962C8B-B14F-4D97-AF65-F5344CB8AC3E}">
        <p14:creationId xmlns:p14="http://schemas.microsoft.com/office/powerpoint/2010/main" val="3004425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5D0C4D8-8057-4CEB-9BB3-A52BF2A7DD4D}" type="slidenum">
              <a:rPr lang="en-US" smtClean="0"/>
              <a:t>15</a:t>
            </a:fld>
            <a:endParaRPr lang="en-US" dirty="0"/>
          </a:p>
        </p:txBody>
      </p:sp>
    </p:spTree>
    <p:extLst>
      <p:ext uri="{BB962C8B-B14F-4D97-AF65-F5344CB8AC3E}">
        <p14:creationId xmlns:p14="http://schemas.microsoft.com/office/powerpoint/2010/main" val="261809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5D0C4D8-8057-4CEB-9BB3-A52BF2A7DD4D}" type="slidenum">
              <a:rPr lang="en-US" smtClean="0"/>
              <a:t>16</a:t>
            </a:fld>
            <a:endParaRPr lang="en-US" dirty="0"/>
          </a:p>
        </p:txBody>
      </p:sp>
    </p:spTree>
    <p:extLst>
      <p:ext uri="{BB962C8B-B14F-4D97-AF65-F5344CB8AC3E}">
        <p14:creationId xmlns:p14="http://schemas.microsoft.com/office/powerpoint/2010/main" val="1237820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18</a:t>
            </a:fld>
            <a:endParaRPr lang="en-US" dirty="0"/>
          </a:p>
        </p:txBody>
      </p:sp>
    </p:spTree>
    <p:extLst>
      <p:ext uri="{BB962C8B-B14F-4D97-AF65-F5344CB8AC3E}">
        <p14:creationId xmlns:p14="http://schemas.microsoft.com/office/powerpoint/2010/main" val="4221351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19</a:t>
            </a:fld>
            <a:endParaRPr lang="en-US" dirty="0"/>
          </a:p>
        </p:txBody>
      </p:sp>
    </p:spTree>
    <p:extLst>
      <p:ext uri="{BB962C8B-B14F-4D97-AF65-F5344CB8AC3E}">
        <p14:creationId xmlns:p14="http://schemas.microsoft.com/office/powerpoint/2010/main" val="44662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20</a:t>
            </a:fld>
            <a:endParaRPr lang="en-US" dirty="0"/>
          </a:p>
        </p:txBody>
      </p:sp>
    </p:spTree>
    <p:extLst>
      <p:ext uri="{BB962C8B-B14F-4D97-AF65-F5344CB8AC3E}">
        <p14:creationId xmlns:p14="http://schemas.microsoft.com/office/powerpoint/2010/main" val="315190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21</a:t>
            </a:fld>
            <a:endParaRPr lang="en-US" dirty="0"/>
          </a:p>
        </p:txBody>
      </p:sp>
    </p:spTree>
    <p:extLst>
      <p:ext uri="{BB962C8B-B14F-4D97-AF65-F5344CB8AC3E}">
        <p14:creationId xmlns:p14="http://schemas.microsoft.com/office/powerpoint/2010/main" val="3511904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22</a:t>
            </a:fld>
            <a:endParaRPr lang="en-US" dirty="0"/>
          </a:p>
        </p:txBody>
      </p:sp>
    </p:spTree>
    <p:extLst>
      <p:ext uri="{BB962C8B-B14F-4D97-AF65-F5344CB8AC3E}">
        <p14:creationId xmlns:p14="http://schemas.microsoft.com/office/powerpoint/2010/main" val="2332560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0C4D8-8057-4CEB-9BB3-A52BF2A7DD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53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Sharjeel and Hanna-Ruth</a:t>
            </a:r>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30</a:t>
            </a:fld>
            <a:endParaRPr lang="en-US" dirty="0"/>
          </a:p>
        </p:txBody>
      </p:sp>
    </p:spTree>
    <p:extLst>
      <p:ext uri="{BB962C8B-B14F-4D97-AF65-F5344CB8AC3E}">
        <p14:creationId xmlns:p14="http://schemas.microsoft.com/office/powerpoint/2010/main" val="344369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31</a:t>
            </a:fld>
            <a:endParaRPr lang="en-US" dirty="0"/>
          </a:p>
        </p:txBody>
      </p:sp>
    </p:spTree>
    <p:extLst>
      <p:ext uri="{BB962C8B-B14F-4D97-AF65-F5344CB8AC3E}">
        <p14:creationId xmlns:p14="http://schemas.microsoft.com/office/powerpoint/2010/main" val="22921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C5FF39-7E54-4F0D-B077-D0BF68BD8532}" type="slidenum">
              <a:rPr lang="en-US" smtClean="0"/>
              <a:t>2</a:t>
            </a:fld>
            <a:endParaRPr lang="en-US" dirty="0"/>
          </a:p>
        </p:txBody>
      </p:sp>
    </p:spTree>
    <p:extLst>
      <p:ext uri="{BB962C8B-B14F-4D97-AF65-F5344CB8AC3E}">
        <p14:creationId xmlns:p14="http://schemas.microsoft.com/office/powerpoint/2010/main" val="4205871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32</a:t>
            </a:fld>
            <a:endParaRPr lang="en-US" dirty="0"/>
          </a:p>
        </p:txBody>
      </p:sp>
    </p:spTree>
    <p:extLst>
      <p:ext uri="{BB962C8B-B14F-4D97-AF65-F5344CB8AC3E}">
        <p14:creationId xmlns:p14="http://schemas.microsoft.com/office/powerpoint/2010/main" val="411723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33</a:t>
            </a:fld>
            <a:endParaRPr lang="en-US" dirty="0"/>
          </a:p>
        </p:txBody>
      </p:sp>
    </p:spTree>
    <p:extLst>
      <p:ext uri="{BB962C8B-B14F-4D97-AF65-F5344CB8AC3E}">
        <p14:creationId xmlns:p14="http://schemas.microsoft.com/office/powerpoint/2010/main" val="352463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a:t>
            </a:r>
            <a:r>
              <a:rPr lang="en-GB" baseline="0" dirty="0"/>
              <a:t> to focus on mobile learning, also called m-learning. We believe that for many of you this will be more useful than e-learning for many courses. </a:t>
            </a:r>
          </a:p>
          <a:p>
            <a:r>
              <a:rPr lang="en-GB" baseline="0" dirty="0"/>
              <a:t>A very short definition of mobile learning is: anything people learn on a device which they can carry </a:t>
            </a:r>
          </a:p>
          <a:p>
            <a:r>
              <a:rPr lang="en-GB" baseline="0" dirty="0"/>
              <a:t>The real challenge in mobile learning is not putting the information on an app. It’s using the unique qualities of devices like mobile phones to enhance people’s learning experience. </a:t>
            </a:r>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4</a:t>
            </a:fld>
            <a:endParaRPr lang="en-US" dirty="0"/>
          </a:p>
        </p:txBody>
      </p:sp>
    </p:spTree>
    <p:extLst>
      <p:ext uri="{BB962C8B-B14F-4D97-AF65-F5344CB8AC3E}">
        <p14:creationId xmlns:p14="http://schemas.microsoft.com/office/powerpoint/2010/main" val="188398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5</a:t>
            </a:fld>
            <a:endParaRPr lang="en-US" dirty="0"/>
          </a:p>
        </p:txBody>
      </p:sp>
    </p:spTree>
    <p:extLst>
      <p:ext uri="{BB962C8B-B14F-4D97-AF65-F5344CB8AC3E}">
        <p14:creationId xmlns:p14="http://schemas.microsoft.com/office/powerpoint/2010/main" val="1709397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use these features</a:t>
            </a:r>
            <a:r>
              <a:rPr lang="en-GB" baseline="0" dirty="0"/>
              <a:t> we can make the learning experience much more engaging. We can make it just-in-time so people can learn in short times when they feel ready. We can use the social media to our advantage by giving meaningful opportunities  for interaction and application. We can make use of the fact that this is very accessible to many people, much more so than a paper course in many contexts. </a:t>
            </a:r>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6</a:t>
            </a:fld>
            <a:endParaRPr lang="en-US" dirty="0"/>
          </a:p>
        </p:txBody>
      </p:sp>
    </p:spTree>
    <p:extLst>
      <p:ext uri="{BB962C8B-B14F-4D97-AF65-F5344CB8AC3E}">
        <p14:creationId xmlns:p14="http://schemas.microsoft.com/office/powerpoint/2010/main" val="19700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Rick</a:t>
            </a:r>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7</a:t>
            </a:fld>
            <a:endParaRPr lang="en-US" dirty="0"/>
          </a:p>
        </p:txBody>
      </p:sp>
    </p:spTree>
    <p:extLst>
      <p:ext uri="{BB962C8B-B14F-4D97-AF65-F5344CB8AC3E}">
        <p14:creationId xmlns:p14="http://schemas.microsoft.com/office/powerpoint/2010/main" val="105517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Rick</a:t>
            </a:r>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8</a:t>
            </a:fld>
            <a:endParaRPr lang="en-US" dirty="0"/>
          </a:p>
        </p:txBody>
      </p:sp>
    </p:spTree>
    <p:extLst>
      <p:ext uri="{BB962C8B-B14F-4D97-AF65-F5344CB8AC3E}">
        <p14:creationId xmlns:p14="http://schemas.microsoft.com/office/powerpoint/2010/main" val="271529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Rick</a:t>
            </a:r>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9</a:t>
            </a:fld>
            <a:endParaRPr lang="en-US" dirty="0"/>
          </a:p>
        </p:txBody>
      </p:sp>
    </p:spTree>
    <p:extLst>
      <p:ext uri="{BB962C8B-B14F-4D97-AF65-F5344CB8AC3E}">
        <p14:creationId xmlns:p14="http://schemas.microsoft.com/office/powerpoint/2010/main" val="302956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Rick</a:t>
            </a:r>
            <a:endParaRPr lang="en-US" dirty="0"/>
          </a:p>
        </p:txBody>
      </p:sp>
      <p:sp>
        <p:nvSpPr>
          <p:cNvPr id="4" name="Slide Number Placeholder 3"/>
          <p:cNvSpPr>
            <a:spLocks noGrp="1"/>
          </p:cNvSpPr>
          <p:nvPr>
            <p:ph type="sldNum" sz="quarter" idx="10"/>
          </p:nvPr>
        </p:nvSpPr>
        <p:spPr/>
        <p:txBody>
          <a:bodyPr/>
          <a:lstStyle/>
          <a:p>
            <a:fld id="{35D0C4D8-8057-4CEB-9BB3-A52BF2A7DD4D}" type="slidenum">
              <a:rPr lang="en-US" smtClean="0"/>
              <a:t>10</a:t>
            </a:fld>
            <a:endParaRPr lang="en-US" dirty="0"/>
          </a:p>
        </p:txBody>
      </p:sp>
    </p:spTree>
    <p:extLst>
      <p:ext uri="{BB962C8B-B14F-4D97-AF65-F5344CB8AC3E}">
        <p14:creationId xmlns:p14="http://schemas.microsoft.com/office/powerpoint/2010/main" val="943753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8A98EF-C803-4065-8F32-836AFCC7E5F8}" type="datetime1">
              <a:rPr lang="en-US" smtClean="0"/>
              <a:t>11/30/2022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079EFD-E26E-4839-B71D-D7B22948059E}" type="datetime1">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064AF-CA91-4784-9822-417CAEA873CA}" type="datetime1">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3DE1D-AD27-44FF-9E38-AB434DD681B9}" type="datetime1">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E8731C-3743-4EB8-B9DA-A774289CFADE}" type="datetime1">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8DE0605-FB3D-4DF0-9EAC-A41088CBB6E8}" type="datetime1">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18348FF-C967-418A-B8D1-8EE516112276}" type="datetime1">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E52D45-F07D-4D9B-9E06-4044C4FB162B}" type="datetime1">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BC5BF-3E25-4147-9BAE-43B22EA9E868}" type="datetime1">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5F972-B919-4942-8231-3514B7DC0EEC}" type="datetime1">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0FC47E-0445-4F60-A0ED-EDE44C506CCE}" type="datetime1">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63A70F-A153-4A55-8E34-588A901C5865}" type="datetime1">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D95929-192A-42C8-8956-4EEC168283F1}" type="datetime1">
              <a:rPr lang="en-US" smtClean="0"/>
              <a:t>11/30/2022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FADF51-44D2-4E0B-90A1-22AC465F4F2D}" type="datetime1">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94939-A52D-42D9-BFC1-E98FD8AFFE42}" type="datetime1">
              <a:rPr lang="en-US" smtClean="0"/>
              <a:t>11/30/2022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F0060B-5AD0-413F-A43B-C6E5FCB5E183}" type="datetime1">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EA18-399D-4650-BE8A-E06FC269AABD}" type="datetime1">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12000">
              <a:schemeClr val="accent4">
                <a:lumMod val="75000"/>
              </a:schemeClr>
            </a:gs>
            <a:gs pos="53000">
              <a:srgbClr val="1D3687"/>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67D9665-6232-4024-A05C-6C0655AC2266}" type="datetime1">
              <a:rPr lang="en-US" smtClean="0"/>
              <a:t>11/30/2022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xyz.com/" TargetMode="Externa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122363"/>
            <a:ext cx="9579455" cy="2387600"/>
          </a:xfrm>
        </p:spPr>
        <p:txBody>
          <a:bodyPr>
            <a:normAutofit/>
          </a:bodyPr>
          <a:lstStyle/>
          <a:p>
            <a:r>
              <a:rPr lang="en-GB" sz="5400" dirty="0"/>
              <a:t>Digitally Enhanced Learning</a:t>
            </a:r>
            <a:endParaRPr lang="en-US" sz="5400" dirty="0"/>
          </a:p>
        </p:txBody>
      </p:sp>
      <p:sp>
        <p:nvSpPr>
          <p:cNvPr id="3" name="Subtitle 2"/>
          <p:cNvSpPr>
            <a:spLocks noGrp="1"/>
          </p:cNvSpPr>
          <p:nvPr>
            <p:ph type="subTitle" idx="1"/>
          </p:nvPr>
        </p:nvSpPr>
        <p:spPr>
          <a:xfrm>
            <a:off x="1876423" y="4318031"/>
            <a:ext cx="8791575" cy="1655762"/>
          </a:xfrm>
        </p:spPr>
        <p:txBody>
          <a:bodyPr>
            <a:normAutofit/>
          </a:bodyPr>
          <a:lstStyle/>
          <a:p>
            <a:r>
              <a:rPr lang="en-GB" sz="3600" dirty="0"/>
              <a:t>Day 2: Using Mobile devices</a:t>
            </a:r>
            <a:endParaRPr lang="en-US" sz="3600" dirty="0"/>
          </a:p>
        </p:txBody>
      </p:sp>
      <p:pic>
        <p:nvPicPr>
          <p:cNvPr id="4" name="Picture 3"/>
          <p:cNvPicPr>
            <a:picLocks noChangeAspect="1"/>
          </p:cNvPicPr>
          <p:nvPr/>
        </p:nvPicPr>
        <p:blipFill>
          <a:blip r:embed="rId3"/>
          <a:stretch>
            <a:fillRect/>
          </a:stretch>
        </p:blipFill>
        <p:spPr>
          <a:xfrm>
            <a:off x="10405872" y="6028727"/>
            <a:ext cx="1786128" cy="82927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1190014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397" y="335054"/>
            <a:ext cx="9905998" cy="1478570"/>
          </a:xfrm>
        </p:spPr>
        <p:txBody>
          <a:bodyPr/>
          <a:lstStyle/>
          <a:p>
            <a:r>
              <a:rPr lang="en-GB" dirty="0"/>
              <a:t>mobile learning: definitions</a:t>
            </a:r>
            <a:endParaRPr lang="en-US" dirty="0"/>
          </a:p>
        </p:txBody>
      </p:sp>
      <p:sp>
        <p:nvSpPr>
          <p:cNvPr id="3" name="Content Placeholder 2"/>
          <p:cNvSpPr>
            <a:spLocks noGrp="1"/>
          </p:cNvSpPr>
          <p:nvPr>
            <p:ph idx="1"/>
          </p:nvPr>
        </p:nvSpPr>
        <p:spPr>
          <a:xfrm>
            <a:off x="5257800" y="1370283"/>
            <a:ext cx="6830568" cy="2049573"/>
          </a:xfrm>
        </p:spPr>
        <p:txBody>
          <a:bodyPr anchor="ctr">
            <a:normAutofit/>
          </a:bodyPr>
          <a:lstStyle/>
          <a:p>
            <a:pPr marL="0" indent="0">
              <a:buNone/>
            </a:pPr>
            <a:r>
              <a:rPr lang="en-GB" sz="3000" dirty="0"/>
              <a:t>learning units, designed for mobile learning and presented into multiple "chunks"</a:t>
            </a:r>
            <a:endParaRPr lang="en-US" dirty="0"/>
          </a:p>
        </p:txBody>
      </p:sp>
      <p:sp>
        <p:nvSpPr>
          <p:cNvPr id="4" name="Rounded Rectangle 3"/>
          <p:cNvSpPr/>
          <p:nvPr/>
        </p:nvSpPr>
        <p:spPr>
          <a:xfrm>
            <a:off x="1792223" y="3642647"/>
            <a:ext cx="8183881" cy="229514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GB" sz="3600" dirty="0">
                <a:latin typeface="+mj-lt"/>
              </a:rPr>
              <a:t>A CHUNK</a:t>
            </a:r>
            <a:r>
              <a:rPr lang="en-GB" sz="3000" dirty="0"/>
              <a:t>:</a:t>
            </a:r>
          </a:p>
          <a:p>
            <a:pPr marL="457200" indent="-457200">
              <a:buFont typeface="Arial" panose="020B0604020202020204" pitchFamily="34" charset="0"/>
              <a:buChar char="•"/>
            </a:pPr>
            <a:r>
              <a:rPr lang="en-GB" sz="3000" dirty="0"/>
              <a:t>Is 3-15 minutes long</a:t>
            </a:r>
          </a:p>
          <a:p>
            <a:pPr marL="457200" indent="-457200">
              <a:buFont typeface="Arial" panose="020B0604020202020204" pitchFamily="34" charset="0"/>
              <a:buChar char="•"/>
            </a:pPr>
            <a:r>
              <a:rPr lang="en-GB" sz="3000" dirty="0"/>
              <a:t>has varied - but integrated - learning activities</a:t>
            </a:r>
          </a:p>
          <a:p>
            <a:pPr marL="457200" indent="-457200">
              <a:buFont typeface="Arial" panose="020B0604020202020204" pitchFamily="34" charset="0"/>
              <a:buChar char="•"/>
            </a:pPr>
            <a:r>
              <a:rPr lang="en-GB" sz="3000" dirty="0"/>
              <a:t>has on one learning objective </a:t>
            </a:r>
            <a:endParaRPr lang="en-US" sz="3000" dirty="0"/>
          </a:p>
        </p:txBody>
      </p:sp>
      <p:pic>
        <p:nvPicPr>
          <p:cNvPr id="5" name="Picture 4">
            <a:extLst>
              <a:ext uri="{FF2B5EF4-FFF2-40B4-BE49-F238E27FC236}">
                <a16:creationId xmlns:a16="http://schemas.microsoft.com/office/drawing/2014/main" id="{9D6B784A-7DC4-E9E2-5FD4-06B9D659C429}"/>
              </a:ext>
            </a:extLst>
          </p:cNvPr>
          <p:cNvPicPr>
            <a:picLocks noChangeAspect="1"/>
          </p:cNvPicPr>
          <p:nvPr/>
        </p:nvPicPr>
        <p:blipFill>
          <a:blip r:embed="rId3"/>
          <a:stretch>
            <a:fillRect/>
          </a:stretch>
        </p:blipFill>
        <p:spPr>
          <a:xfrm rot="20083992">
            <a:off x="922974" y="961628"/>
            <a:ext cx="4408953" cy="2925497"/>
          </a:xfrm>
          <a:prstGeom prst="rect">
            <a:avLst/>
          </a:prstGeom>
        </p:spPr>
      </p:pic>
      <p:sp>
        <p:nvSpPr>
          <p:cNvPr id="6" name="Slide Number Placeholder 5"/>
          <p:cNvSpPr>
            <a:spLocks noGrp="1"/>
          </p:cNvSpPr>
          <p:nvPr>
            <p:ph type="sldNum" sz="quarter" idx="12"/>
          </p:nvPr>
        </p:nvSpPr>
        <p:spPr/>
        <p:txBody>
          <a:bodyPr/>
          <a:lstStyle/>
          <a:p>
            <a:fld id="{6D22F896-40B5-4ADD-8801-0D06FADFA095}" type="slidenum">
              <a:rPr lang="en-US" sz="1800" smtClean="0"/>
              <a:t>10</a:t>
            </a:fld>
            <a:endParaRPr lang="en-US" sz="1800" dirty="0"/>
          </a:p>
        </p:txBody>
      </p:sp>
    </p:spTree>
    <p:extLst>
      <p:ext uri="{BB962C8B-B14F-4D97-AF65-F5344CB8AC3E}">
        <p14:creationId xmlns:p14="http://schemas.microsoft.com/office/powerpoint/2010/main" val="1951732253"/>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89653" y="5309421"/>
            <a:ext cx="8534400" cy="1507067"/>
          </a:xfrm>
        </p:spPr>
        <p:txBody>
          <a:bodyPr/>
          <a:lstStyle/>
          <a:p>
            <a:r>
              <a:rPr lang="en-GB" dirty="0"/>
              <a:t>Quiz Question</a:t>
            </a:r>
            <a:endParaRPr lang="en-US" dirty="0"/>
          </a:p>
        </p:txBody>
      </p:sp>
      <p:sp>
        <p:nvSpPr>
          <p:cNvPr id="3" name="Content Placeholder 2"/>
          <p:cNvSpPr>
            <a:spLocks noGrp="1"/>
          </p:cNvSpPr>
          <p:nvPr>
            <p:ph idx="1"/>
          </p:nvPr>
        </p:nvSpPr>
        <p:spPr>
          <a:xfrm>
            <a:off x="1089653" y="639628"/>
            <a:ext cx="10578091" cy="4559061"/>
          </a:xfrm>
        </p:spPr>
        <p:txBody>
          <a:bodyPr>
            <a:normAutofit lnSpcReduction="10000"/>
          </a:bodyPr>
          <a:lstStyle/>
          <a:p>
            <a:pPr marL="0" indent="0">
              <a:buNone/>
            </a:pPr>
            <a:r>
              <a:rPr lang="en-GB" sz="3200" dirty="0"/>
              <a:t>Why should a “chunk” be under 15 minutes long?</a:t>
            </a:r>
            <a:r>
              <a:rPr lang="en-GB" sz="3200" dirty="0">
                <a:solidFill>
                  <a:schemeClr val="bg1">
                    <a:lumMod val="65000"/>
                    <a:lumOff val="35000"/>
                  </a:schemeClr>
                </a:solidFill>
              </a:rPr>
              <a:t> </a:t>
            </a:r>
          </a:p>
          <a:p>
            <a:endParaRPr lang="en-GB" sz="2400" dirty="0"/>
          </a:p>
          <a:p>
            <a:pPr marL="0" indent="0">
              <a:buNone/>
            </a:pPr>
            <a:r>
              <a:rPr lang="en-GB" dirty="0"/>
              <a:t>			</a:t>
            </a:r>
            <a:r>
              <a:rPr lang="en-GB" sz="3000" dirty="0"/>
              <a:t>people do 1 activity for max 15 minutes</a:t>
            </a:r>
          </a:p>
          <a:p>
            <a:pPr marL="0" indent="0">
              <a:buNone/>
            </a:pPr>
            <a:endParaRPr lang="en-GB" sz="3000" dirty="0"/>
          </a:p>
          <a:p>
            <a:pPr marL="0" indent="0">
              <a:buNone/>
            </a:pPr>
            <a:r>
              <a:rPr lang="en-GB" sz="3000" dirty="0"/>
              <a:t>			young people get bored easily</a:t>
            </a:r>
          </a:p>
          <a:p>
            <a:pPr marL="0" indent="0">
              <a:buNone/>
            </a:pPr>
            <a:endParaRPr lang="en-GB" sz="3000" dirty="0"/>
          </a:p>
          <a:p>
            <a:pPr marL="0" indent="0">
              <a:buNone/>
            </a:pPr>
            <a:r>
              <a:rPr lang="en-GB" sz="3000" dirty="0"/>
              <a:t>			it takes very long to create</a:t>
            </a:r>
          </a:p>
        </p:txBody>
      </p:sp>
      <p:sp>
        <p:nvSpPr>
          <p:cNvPr id="2" name="Flowchart: Connector 1"/>
          <p:cNvSpPr/>
          <p:nvPr/>
        </p:nvSpPr>
        <p:spPr>
          <a:xfrm>
            <a:off x="2264258" y="1847985"/>
            <a:ext cx="500333" cy="508958"/>
          </a:xfrm>
          <a:prstGeom prst="flowChartConnector">
            <a:avLst/>
          </a:prstGeom>
          <a:solidFill>
            <a:srgbClr val="FF99FF"/>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Flowchart: Connector 3"/>
          <p:cNvSpPr/>
          <p:nvPr/>
        </p:nvSpPr>
        <p:spPr>
          <a:xfrm>
            <a:off x="2264257" y="3169301"/>
            <a:ext cx="500333" cy="508958"/>
          </a:xfrm>
          <a:prstGeom prst="flowChartConnector">
            <a:avLst/>
          </a:prstGeom>
          <a:solidFill>
            <a:srgbClr val="00B0F0"/>
          </a:solidFill>
          <a:ln>
            <a:solidFill>
              <a:schemeClr val="tx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Flowchart: Connector 4"/>
          <p:cNvSpPr/>
          <p:nvPr/>
        </p:nvSpPr>
        <p:spPr>
          <a:xfrm>
            <a:off x="2264257" y="4508769"/>
            <a:ext cx="500333" cy="508958"/>
          </a:xfrm>
          <a:prstGeom prst="flowChartConnector">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787C9677-89AD-4259-AAF6-0586FF848133}" type="slidenum">
              <a:rPr lang="en-US" sz="1800" smtClean="0"/>
              <a:t>11</a:t>
            </a:fld>
            <a:endParaRPr lang="en-US" sz="1800" dirty="0"/>
          </a:p>
        </p:txBody>
      </p:sp>
    </p:spTree>
    <p:extLst>
      <p:ext uri="{BB962C8B-B14F-4D97-AF65-F5344CB8AC3E}">
        <p14:creationId xmlns:p14="http://schemas.microsoft.com/office/powerpoint/2010/main" val="113687708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A591D97-F41B-2BCD-DDA3-557408F2A802}"/>
              </a:ext>
            </a:extLst>
          </p:cNvPr>
          <p:cNvGrpSpPr/>
          <p:nvPr/>
        </p:nvGrpSpPr>
        <p:grpSpPr>
          <a:xfrm>
            <a:off x="4384743" y="423067"/>
            <a:ext cx="7246937" cy="1446550"/>
            <a:chOff x="1945482" y="1833569"/>
            <a:chExt cx="5956998" cy="1532912"/>
          </a:xfrm>
        </p:grpSpPr>
        <p:sp>
          <p:nvSpPr>
            <p:cNvPr id="15" name="Rectangle: Rounded Corners 14">
              <a:extLst>
                <a:ext uri="{FF2B5EF4-FFF2-40B4-BE49-F238E27FC236}">
                  <a16:creationId xmlns:a16="http://schemas.microsoft.com/office/drawing/2014/main" id="{F6955CE5-B6CB-904A-BBAB-7B6A00F3A1D0}"/>
                </a:ext>
              </a:extLst>
            </p:cNvPr>
            <p:cNvSpPr/>
            <p:nvPr/>
          </p:nvSpPr>
          <p:spPr>
            <a:xfrm>
              <a:off x="1960742" y="1927274"/>
              <a:ext cx="5941737" cy="1386264"/>
            </a:xfrm>
            <a:prstGeom prst="round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TextBox 15">
              <a:extLst>
                <a:ext uri="{FF2B5EF4-FFF2-40B4-BE49-F238E27FC236}">
                  <a16:creationId xmlns:a16="http://schemas.microsoft.com/office/drawing/2014/main" id="{6434AD19-E38A-ECC2-3D0E-2950C890E275}"/>
                </a:ext>
              </a:extLst>
            </p:cNvPr>
            <p:cNvSpPr txBox="1"/>
            <p:nvPr/>
          </p:nvSpPr>
          <p:spPr>
            <a:xfrm>
              <a:off x="1945482" y="1833569"/>
              <a:ext cx="5956998" cy="1532912"/>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en-NZ" sz="8800" b="0" i="0" u="none" strike="noStrike" kern="0" cap="none" spc="0" normalizeH="0" baseline="0" noProof="0" dirty="0">
                  <a:ln>
                    <a:noFill/>
                  </a:ln>
                  <a:solidFill>
                    <a:schemeClr val="bg2">
                      <a:lumMod val="60000"/>
                      <a:lumOff val="40000"/>
                    </a:schemeClr>
                  </a:solidFill>
                  <a:effectLst/>
                  <a:uLnTx/>
                  <a:uFillTx/>
                  <a:latin typeface="+mj-lt"/>
                </a:rPr>
                <a:t>Micro-Learning</a:t>
              </a:r>
            </a:p>
          </p:txBody>
        </p:sp>
      </p:grpSp>
      <p:sp>
        <p:nvSpPr>
          <p:cNvPr id="20" name="Rectangle: Rounded Corners 19">
            <a:extLst>
              <a:ext uri="{FF2B5EF4-FFF2-40B4-BE49-F238E27FC236}">
                <a16:creationId xmlns:a16="http://schemas.microsoft.com/office/drawing/2014/main" id="{90B85DDE-90C5-D7E4-4394-389970036336}"/>
              </a:ext>
            </a:extLst>
          </p:cNvPr>
          <p:cNvSpPr/>
          <p:nvPr/>
        </p:nvSpPr>
        <p:spPr>
          <a:xfrm>
            <a:off x="4790478" y="2302377"/>
            <a:ext cx="6298790" cy="3990769"/>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21" name="Straight Connector 20">
            <a:extLst>
              <a:ext uri="{FF2B5EF4-FFF2-40B4-BE49-F238E27FC236}">
                <a16:creationId xmlns:a16="http://schemas.microsoft.com/office/drawing/2014/main" id="{DC516E3D-5CC7-C9D9-8012-B32A73E51532}"/>
              </a:ext>
            </a:extLst>
          </p:cNvPr>
          <p:cNvCxnSpPr>
            <a:cxnSpLocks/>
          </p:cNvCxnSpPr>
          <p:nvPr/>
        </p:nvCxnSpPr>
        <p:spPr>
          <a:xfrm>
            <a:off x="7923904" y="2306229"/>
            <a:ext cx="0" cy="313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5F81786-A808-1504-158C-8869731E8B3A}"/>
              </a:ext>
            </a:extLst>
          </p:cNvPr>
          <p:cNvSpPr txBox="1"/>
          <p:nvPr/>
        </p:nvSpPr>
        <p:spPr>
          <a:xfrm>
            <a:off x="4983894" y="2406908"/>
            <a:ext cx="573065" cy="646331"/>
          </a:xfrm>
          <a:prstGeom prst="rect">
            <a:avLst/>
          </a:prstGeom>
          <a:noFill/>
          <a:ln>
            <a:noFill/>
          </a:ln>
        </p:spPr>
        <p:txBody>
          <a:bodyPr wrap="square" rtlCol="0">
            <a:spAutoFit/>
          </a:bodyPr>
          <a:lstStyle/>
          <a:p>
            <a:r>
              <a:rPr lang="en-NZ" sz="3600" b="1" dirty="0">
                <a:solidFill>
                  <a:srgbClr val="0033CC"/>
                </a:solidFill>
              </a:rPr>
              <a:t>A</a:t>
            </a:r>
          </a:p>
        </p:txBody>
      </p:sp>
      <p:sp>
        <p:nvSpPr>
          <p:cNvPr id="23" name="TextBox 22">
            <a:extLst>
              <a:ext uri="{FF2B5EF4-FFF2-40B4-BE49-F238E27FC236}">
                <a16:creationId xmlns:a16="http://schemas.microsoft.com/office/drawing/2014/main" id="{20908CD9-FCCD-1AE1-2E5F-2B44BC28F66D}"/>
              </a:ext>
            </a:extLst>
          </p:cNvPr>
          <p:cNvSpPr txBox="1"/>
          <p:nvPr/>
        </p:nvSpPr>
        <p:spPr>
          <a:xfrm>
            <a:off x="8081023" y="2406908"/>
            <a:ext cx="573065" cy="646331"/>
          </a:xfrm>
          <a:prstGeom prst="rect">
            <a:avLst/>
          </a:prstGeom>
          <a:noFill/>
          <a:ln>
            <a:noFill/>
          </a:ln>
        </p:spPr>
        <p:txBody>
          <a:bodyPr wrap="square" rtlCol="0">
            <a:spAutoFit/>
          </a:bodyPr>
          <a:lstStyle/>
          <a:p>
            <a:r>
              <a:rPr lang="en-NZ" sz="3600" b="1" dirty="0">
                <a:solidFill>
                  <a:srgbClr val="0033CC"/>
                </a:solidFill>
              </a:rPr>
              <a:t>B</a:t>
            </a:r>
          </a:p>
        </p:txBody>
      </p:sp>
      <p:sp>
        <p:nvSpPr>
          <p:cNvPr id="24" name="Rectangle: Top Corners Rounded 23">
            <a:extLst>
              <a:ext uri="{FF2B5EF4-FFF2-40B4-BE49-F238E27FC236}">
                <a16:creationId xmlns:a16="http://schemas.microsoft.com/office/drawing/2014/main" id="{7F87F231-E669-58D3-9304-9BCF430B86A2}"/>
              </a:ext>
            </a:extLst>
          </p:cNvPr>
          <p:cNvSpPr/>
          <p:nvPr/>
        </p:nvSpPr>
        <p:spPr>
          <a:xfrm flipV="1">
            <a:off x="4789873" y="5445910"/>
            <a:ext cx="6300000" cy="847240"/>
          </a:xfrm>
          <a:prstGeom prst="round2SameRect">
            <a:avLst>
              <a:gd name="adj1" fmla="val 50000"/>
              <a:gd name="adj2" fmla="val 0"/>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TextBox 24">
            <a:extLst>
              <a:ext uri="{FF2B5EF4-FFF2-40B4-BE49-F238E27FC236}">
                <a16:creationId xmlns:a16="http://schemas.microsoft.com/office/drawing/2014/main" id="{DB4BEE4F-EB29-CA34-CA4F-09635EB1F981}"/>
              </a:ext>
            </a:extLst>
          </p:cNvPr>
          <p:cNvSpPr txBox="1"/>
          <p:nvPr/>
        </p:nvSpPr>
        <p:spPr>
          <a:xfrm>
            <a:off x="4979486" y="5389638"/>
            <a:ext cx="5920020" cy="646331"/>
          </a:xfrm>
          <a:prstGeom prst="rect">
            <a:avLst/>
          </a:prstGeom>
          <a:noFill/>
          <a:ln>
            <a:noFill/>
          </a:ln>
        </p:spPr>
        <p:txBody>
          <a:bodyPr wrap="square" rtlCol="0">
            <a:spAutoFit/>
          </a:bodyPr>
          <a:lstStyle/>
          <a:p>
            <a:r>
              <a:rPr lang="en-NZ" sz="3600" b="1" dirty="0">
                <a:solidFill>
                  <a:srgbClr val="0033CC"/>
                </a:solidFill>
              </a:rPr>
              <a:t>C </a:t>
            </a:r>
            <a:r>
              <a:rPr lang="en-NZ" sz="2400" b="1" dirty="0">
                <a:solidFill>
                  <a:srgbClr val="0033CC"/>
                </a:solidFill>
              </a:rPr>
              <a:t>- group discussion</a:t>
            </a:r>
          </a:p>
        </p:txBody>
      </p:sp>
      <p:sp>
        <p:nvSpPr>
          <p:cNvPr id="2" name="TextBox 1"/>
          <p:cNvSpPr txBox="1"/>
          <p:nvPr/>
        </p:nvSpPr>
        <p:spPr>
          <a:xfrm>
            <a:off x="1020645" y="1463040"/>
            <a:ext cx="3206979" cy="1323439"/>
          </a:xfrm>
          <a:prstGeom prst="rect">
            <a:avLst/>
          </a:prstGeom>
          <a:noFill/>
        </p:spPr>
        <p:txBody>
          <a:bodyPr wrap="square" rtlCol="0">
            <a:spAutoFit/>
          </a:bodyPr>
          <a:lstStyle/>
          <a:p>
            <a:r>
              <a:rPr lang="en-GB" sz="4000" dirty="0"/>
              <a:t>m-Learning</a:t>
            </a:r>
          </a:p>
          <a:p>
            <a:r>
              <a:rPr lang="en-GB" sz="4000" dirty="0"/>
              <a:t>Microlearning</a:t>
            </a:r>
            <a:endParaRPr lang="en-US" sz="4000" dirty="0"/>
          </a:p>
        </p:txBody>
      </p:sp>
      <p:sp>
        <p:nvSpPr>
          <p:cNvPr id="3" name="Slide Number Placeholder 2"/>
          <p:cNvSpPr>
            <a:spLocks noGrp="1"/>
          </p:cNvSpPr>
          <p:nvPr>
            <p:ph type="sldNum" sz="quarter" idx="12"/>
          </p:nvPr>
        </p:nvSpPr>
        <p:spPr>
          <a:xfrm>
            <a:off x="10860589" y="5874047"/>
            <a:ext cx="771089" cy="365125"/>
          </a:xfrm>
        </p:spPr>
        <p:txBody>
          <a:bodyPr/>
          <a:lstStyle/>
          <a:p>
            <a:fld id="{6D22F896-40B5-4ADD-8801-0D06FADFA095}" type="slidenum">
              <a:rPr lang="en-US" sz="1800" smtClean="0"/>
              <a:t>12</a:t>
            </a:fld>
            <a:endParaRPr lang="en-US" sz="1800" dirty="0"/>
          </a:p>
        </p:txBody>
      </p:sp>
    </p:spTree>
    <p:extLst>
      <p:ext uri="{BB962C8B-B14F-4D97-AF65-F5344CB8AC3E}">
        <p14:creationId xmlns:p14="http://schemas.microsoft.com/office/powerpoint/2010/main" val="356237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27EEE1-1BDC-578D-EF60-BA2C52ACAB29}"/>
              </a:ext>
            </a:extLst>
          </p:cNvPr>
          <p:cNvGrpSpPr/>
          <p:nvPr/>
        </p:nvGrpSpPr>
        <p:grpSpPr>
          <a:xfrm>
            <a:off x="4808757" y="2334419"/>
            <a:ext cx="735072" cy="1476000"/>
            <a:chOff x="4808757" y="2334419"/>
            <a:chExt cx="735072" cy="1476000"/>
          </a:xfrm>
        </p:grpSpPr>
        <p:sp>
          <p:nvSpPr>
            <p:cNvPr id="3" name="Rectangle: Rounded Corners 2">
              <a:extLst>
                <a:ext uri="{FF2B5EF4-FFF2-40B4-BE49-F238E27FC236}">
                  <a16:creationId xmlns:a16="http://schemas.microsoft.com/office/drawing/2014/main" id="{F492FF59-0340-C98D-E47B-518DEB79B33A}"/>
                </a:ext>
              </a:extLst>
            </p:cNvPr>
            <p:cNvSpPr/>
            <p:nvPr/>
          </p:nvSpPr>
          <p:spPr>
            <a:xfrm>
              <a:off x="4840979"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extBox 3">
              <a:extLst>
                <a:ext uri="{FF2B5EF4-FFF2-40B4-BE49-F238E27FC236}">
                  <a16:creationId xmlns:a16="http://schemas.microsoft.com/office/drawing/2014/main" id="{537CA4DE-3DF1-6BC9-805E-CBB3A045A5B0}"/>
                </a:ext>
              </a:extLst>
            </p:cNvPr>
            <p:cNvSpPr txBox="1"/>
            <p:nvPr/>
          </p:nvSpPr>
          <p:spPr>
            <a:xfrm>
              <a:off x="4808757" y="2366638"/>
              <a:ext cx="702851" cy="461665"/>
            </a:xfrm>
            <a:prstGeom prst="rect">
              <a:avLst/>
            </a:prstGeom>
            <a:noFill/>
            <a:ln>
              <a:noFill/>
            </a:ln>
          </p:spPr>
          <p:txBody>
            <a:bodyPr wrap="square" rtlCol="0">
              <a:spAutoFit/>
            </a:bodyPr>
            <a:lstStyle/>
            <a:p>
              <a:pPr algn="ctr"/>
              <a:r>
                <a:rPr lang="en-NZ" sz="2400" b="1" dirty="0">
                  <a:solidFill>
                    <a:srgbClr val="0033CC"/>
                  </a:solidFill>
                </a:rPr>
                <a:t>A1</a:t>
              </a:r>
            </a:p>
          </p:txBody>
        </p:sp>
      </p:grpSp>
      <p:grpSp>
        <p:nvGrpSpPr>
          <p:cNvPr id="5" name="Group 4">
            <a:extLst>
              <a:ext uri="{FF2B5EF4-FFF2-40B4-BE49-F238E27FC236}">
                <a16:creationId xmlns:a16="http://schemas.microsoft.com/office/drawing/2014/main" id="{69C9188D-793F-8586-925C-9ABD3383D407}"/>
              </a:ext>
            </a:extLst>
          </p:cNvPr>
          <p:cNvGrpSpPr/>
          <p:nvPr/>
        </p:nvGrpSpPr>
        <p:grpSpPr>
          <a:xfrm>
            <a:off x="4416552" y="423066"/>
            <a:ext cx="7215128" cy="1540620"/>
            <a:chOff x="1945482" y="1833569"/>
            <a:chExt cx="5956998" cy="1584793"/>
          </a:xfrm>
        </p:grpSpPr>
        <p:sp>
          <p:nvSpPr>
            <p:cNvPr id="6" name="Rectangle: Rounded Corners 5">
              <a:extLst>
                <a:ext uri="{FF2B5EF4-FFF2-40B4-BE49-F238E27FC236}">
                  <a16:creationId xmlns:a16="http://schemas.microsoft.com/office/drawing/2014/main" id="{058A8050-8C0A-EA6D-DB40-2410E393CE3D}"/>
                </a:ext>
              </a:extLst>
            </p:cNvPr>
            <p:cNvSpPr/>
            <p:nvPr/>
          </p:nvSpPr>
          <p:spPr>
            <a:xfrm>
              <a:off x="1960742" y="1927274"/>
              <a:ext cx="5941737" cy="1386264"/>
            </a:xfrm>
            <a:prstGeom prst="round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TextBox 6">
              <a:extLst>
                <a:ext uri="{FF2B5EF4-FFF2-40B4-BE49-F238E27FC236}">
                  <a16:creationId xmlns:a16="http://schemas.microsoft.com/office/drawing/2014/main" id="{95B57775-51DC-66B4-EC18-1F81627D095A}"/>
                </a:ext>
              </a:extLst>
            </p:cNvPr>
            <p:cNvSpPr txBox="1"/>
            <p:nvPr/>
          </p:nvSpPr>
          <p:spPr>
            <a:xfrm>
              <a:off x="1945482" y="1833569"/>
              <a:ext cx="5956998" cy="1584793"/>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en-NZ" sz="8800" b="0" i="0" u="none" strike="noStrike" kern="0" cap="none" spc="0" normalizeH="0" baseline="0" noProof="0" dirty="0">
                  <a:ln>
                    <a:noFill/>
                  </a:ln>
                  <a:solidFill>
                    <a:schemeClr val="bg2">
                      <a:lumMod val="60000"/>
                      <a:lumOff val="40000"/>
                    </a:schemeClr>
                  </a:solidFill>
                  <a:effectLst/>
                  <a:uLnTx/>
                  <a:uFillTx/>
                  <a:latin typeface="+mj-lt"/>
                </a:rPr>
                <a:t>Micro-Learning</a:t>
              </a:r>
            </a:p>
          </p:txBody>
        </p:sp>
      </p:grpSp>
      <p:cxnSp>
        <p:nvCxnSpPr>
          <p:cNvPr id="11" name="Straight Connector 10">
            <a:extLst>
              <a:ext uri="{FF2B5EF4-FFF2-40B4-BE49-F238E27FC236}">
                <a16:creationId xmlns:a16="http://schemas.microsoft.com/office/drawing/2014/main" id="{D3D99ABE-23CB-3B6F-E79E-311AFF811920}"/>
              </a:ext>
            </a:extLst>
          </p:cNvPr>
          <p:cNvCxnSpPr>
            <a:cxnSpLocks/>
          </p:cNvCxnSpPr>
          <p:nvPr/>
        </p:nvCxnSpPr>
        <p:spPr>
          <a:xfrm>
            <a:off x="7923904" y="2306229"/>
            <a:ext cx="0" cy="313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525648-A80B-A6FE-82EE-1B4656A07C54}"/>
              </a:ext>
            </a:extLst>
          </p:cNvPr>
          <p:cNvCxnSpPr>
            <a:cxnSpLocks/>
          </p:cNvCxnSpPr>
          <p:nvPr/>
        </p:nvCxnSpPr>
        <p:spPr>
          <a:xfrm flipV="1">
            <a:off x="4787698" y="5433601"/>
            <a:ext cx="63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A0D1B94-B1E0-F57A-C3E8-A0284F846135}"/>
              </a:ext>
            </a:extLst>
          </p:cNvPr>
          <p:cNvGrpSpPr/>
          <p:nvPr/>
        </p:nvGrpSpPr>
        <p:grpSpPr>
          <a:xfrm>
            <a:off x="4804883" y="5445910"/>
            <a:ext cx="6254023" cy="851092"/>
            <a:chOff x="4804883" y="5445910"/>
            <a:chExt cx="6254023" cy="851092"/>
          </a:xfrm>
        </p:grpSpPr>
        <p:sp>
          <p:nvSpPr>
            <p:cNvPr id="14" name="Rectangle: Rounded Corners 13">
              <a:extLst>
                <a:ext uri="{FF2B5EF4-FFF2-40B4-BE49-F238E27FC236}">
                  <a16:creationId xmlns:a16="http://schemas.microsoft.com/office/drawing/2014/main" id="{BE1D539D-7FEC-8B7E-04AA-94471EE554A4}"/>
                </a:ext>
              </a:extLst>
            </p:cNvPr>
            <p:cNvSpPr/>
            <p:nvPr/>
          </p:nvSpPr>
          <p:spPr>
            <a:xfrm>
              <a:off x="4804883" y="5445910"/>
              <a:ext cx="6254023" cy="851092"/>
            </a:xfrm>
            <a:prstGeom prst="round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TextBox 14">
              <a:extLst>
                <a:ext uri="{FF2B5EF4-FFF2-40B4-BE49-F238E27FC236}">
                  <a16:creationId xmlns:a16="http://schemas.microsoft.com/office/drawing/2014/main" id="{E5C15023-F901-68C1-F9A0-1DC87202EECF}"/>
                </a:ext>
              </a:extLst>
            </p:cNvPr>
            <p:cNvSpPr txBox="1"/>
            <p:nvPr/>
          </p:nvSpPr>
          <p:spPr>
            <a:xfrm>
              <a:off x="4840979" y="5464604"/>
              <a:ext cx="3912308" cy="461665"/>
            </a:xfrm>
            <a:prstGeom prst="rect">
              <a:avLst/>
            </a:prstGeom>
            <a:noFill/>
            <a:ln>
              <a:noFill/>
            </a:ln>
          </p:spPr>
          <p:txBody>
            <a:bodyPr wrap="square" rtlCol="0">
              <a:spAutoFit/>
            </a:bodyPr>
            <a:lstStyle/>
            <a:p>
              <a:r>
                <a:rPr lang="en-NZ" sz="2400" b="1" dirty="0">
                  <a:solidFill>
                    <a:srgbClr val="0033CC"/>
                  </a:solidFill>
                </a:rPr>
                <a:t>C - group discussion</a:t>
              </a:r>
            </a:p>
          </p:txBody>
        </p:sp>
      </p:grpSp>
      <p:grpSp>
        <p:nvGrpSpPr>
          <p:cNvPr id="16" name="Group 15">
            <a:extLst>
              <a:ext uri="{FF2B5EF4-FFF2-40B4-BE49-F238E27FC236}">
                <a16:creationId xmlns:a16="http://schemas.microsoft.com/office/drawing/2014/main" id="{0CE8EF91-3EAE-EA63-1CBC-51C9BD8E6889}"/>
              </a:ext>
            </a:extLst>
          </p:cNvPr>
          <p:cNvGrpSpPr/>
          <p:nvPr/>
        </p:nvGrpSpPr>
        <p:grpSpPr>
          <a:xfrm>
            <a:off x="7954593" y="2334419"/>
            <a:ext cx="729260" cy="1476000"/>
            <a:chOff x="7954593" y="2334419"/>
            <a:chExt cx="729260" cy="1476000"/>
          </a:xfrm>
        </p:grpSpPr>
        <p:sp>
          <p:nvSpPr>
            <p:cNvPr id="17" name="Rectangle: Rounded Corners 16">
              <a:extLst>
                <a:ext uri="{FF2B5EF4-FFF2-40B4-BE49-F238E27FC236}">
                  <a16:creationId xmlns:a16="http://schemas.microsoft.com/office/drawing/2014/main" id="{D1227567-2364-180B-A861-7DEF96A17A02}"/>
                </a:ext>
              </a:extLst>
            </p:cNvPr>
            <p:cNvSpPr/>
            <p:nvPr/>
          </p:nvSpPr>
          <p:spPr>
            <a:xfrm>
              <a:off x="7981003"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TextBox 17">
              <a:extLst>
                <a:ext uri="{FF2B5EF4-FFF2-40B4-BE49-F238E27FC236}">
                  <a16:creationId xmlns:a16="http://schemas.microsoft.com/office/drawing/2014/main" id="{9A849494-630F-F439-C09D-BAD9970A0B45}"/>
                </a:ext>
              </a:extLst>
            </p:cNvPr>
            <p:cNvSpPr txBox="1"/>
            <p:nvPr/>
          </p:nvSpPr>
          <p:spPr>
            <a:xfrm>
              <a:off x="7954593" y="2366638"/>
              <a:ext cx="702851" cy="461665"/>
            </a:xfrm>
            <a:prstGeom prst="rect">
              <a:avLst/>
            </a:prstGeom>
            <a:noFill/>
            <a:ln>
              <a:noFill/>
            </a:ln>
          </p:spPr>
          <p:txBody>
            <a:bodyPr wrap="square" rtlCol="0">
              <a:spAutoFit/>
            </a:bodyPr>
            <a:lstStyle/>
            <a:p>
              <a:pPr algn="ctr"/>
              <a:r>
                <a:rPr lang="en-NZ" sz="2400" b="1" dirty="0">
                  <a:solidFill>
                    <a:srgbClr val="0033CC"/>
                  </a:solidFill>
                </a:rPr>
                <a:t>B1</a:t>
              </a:r>
            </a:p>
          </p:txBody>
        </p:sp>
      </p:grpSp>
      <p:grpSp>
        <p:nvGrpSpPr>
          <p:cNvPr id="19" name="Group 18">
            <a:extLst>
              <a:ext uri="{FF2B5EF4-FFF2-40B4-BE49-F238E27FC236}">
                <a16:creationId xmlns:a16="http://schemas.microsoft.com/office/drawing/2014/main" id="{78193451-9BEB-26FF-26ED-6F0517AFECAC}"/>
              </a:ext>
            </a:extLst>
          </p:cNvPr>
          <p:cNvGrpSpPr/>
          <p:nvPr/>
        </p:nvGrpSpPr>
        <p:grpSpPr>
          <a:xfrm>
            <a:off x="5596621" y="2334419"/>
            <a:ext cx="719492" cy="1476000"/>
            <a:chOff x="5596621" y="2334419"/>
            <a:chExt cx="719492" cy="1476000"/>
          </a:xfrm>
        </p:grpSpPr>
        <p:sp>
          <p:nvSpPr>
            <p:cNvPr id="20" name="Rectangle: Rounded Corners 19">
              <a:extLst>
                <a:ext uri="{FF2B5EF4-FFF2-40B4-BE49-F238E27FC236}">
                  <a16:creationId xmlns:a16="http://schemas.microsoft.com/office/drawing/2014/main" id="{C599E7CA-269A-7905-C920-5463A9134326}"/>
                </a:ext>
              </a:extLst>
            </p:cNvPr>
            <p:cNvSpPr/>
            <p:nvPr/>
          </p:nvSpPr>
          <p:spPr>
            <a:xfrm>
              <a:off x="5613263"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TextBox 20">
              <a:extLst>
                <a:ext uri="{FF2B5EF4-FFF2-40B4-BE49-F238E27FC236}">
                  <a16:creationId xmlns:a16="http://schemas.microsoft.com/office/drawing/2014/main" id="{5D534383-1B1F-58FD-E8A9-EEECE21E9991}"/>
                </a:ext>
              </a:extLst>
            </p:cNvPr>
            <p:cNvSpPr txBox="1"/>
            <p:nvPr/>
          </p:nvSpPr>
          <p:spPr>
            <a:xfrm>
              <a:off x="5596621" y="2366638"/>
              <a:ext cx="702851" cy="461665"/>
            </a:xfrm>
            <a:prstGeom prst="rect">
              <a:avLst/>
            </a:prstGeom>
            <a:noFill/>
            <a:ln>
              <a:noFill/>
            </a:ln>
          </p:spPr>
          <p:txBody>
            <a:bodyPr wrap="square" rtlCol="0">
              <a:spAutoFit/>
            </a:bodyPr>
            <a:lstStyle/>
            <a:p>
              <a:pPr algn="ctr"/>
              <a:r>
                <a:rPr lang="en-NZ" sz="2400" b="1" dirty="0">
                  <a:solidFill>
                    <a:srgbClr val="0033CC"/>
                  </a:solidFill>
                </a:rPr>
                <a:t>A2</a:t>
              </a:r>
            </a:p>
          </p:txBody>
        </p:sp>
      </p:grpSp>
      <p:grpSp>
        <p:nvGrpSpPr>
          <p:cNvPr id="22" name="Group 21">
            <a:extLst>
              <a:ext uri="{FF2B5EF4-FFF2-40B4-BE49-F238E27FC236}">
                <a16:creationId xmlns:a16="http://schemas.microsoft.com/office/drawing/2014/main" id="{6EF05444-79B7-8041-86A2-4EE00921B8CF}"/>
              </a:ext>
            </a:extLst>
          </p:cNvPr>
          <p:cNvGrpSpPr/>
          <p:nvPr/>
        </p:nvGrpSpPr>
        <p:grpSpPr>
          <a:xfrm>
            <a:off x="6362250" y="2334419"/>
            <a:ext cx="724614" cy="1476000"/>
            <a:chOff x="6362250" y="2334419"/>
            <a:chExt cx="724614" cy="1476000"/>
          </a:xfrm>
        </p:grpSpPr>
        <p:sp>
          <p:nvSpPr>
            <p:cNvPr id="23" name="Rectangle: Rounded Corners 22">
              <a:extLst>
                <a:ext uri="{FF2B5EF4-FFF2-40B4-BE49-F238E27FC236}">
                  <a16:creationId xmlns:a16="http://schemas.microsoft.com/office/drawing/2014/main" id="{69325B80-50F7-262F-3EE5-E3EB033916B3}"/>
                </a:ext>
              </a:extLst>
            </p:cNvPr>
            <p:cNvSpPr/>
            <p:nvPr/>
          </p:nvSpPr>
          <p:spPr>
            <a:xfrm>
              <a:off x="6384014"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TextBox 23">
              <a:extLst>
                <a:ext uri="{FF2B5EF4-FFF2-40B4-BE49-F238E27FC236}">
                  <a16:creationId xmlns:a16="http://schemas.microsoft.com/office/drawing/2014/main" id="{27CA72B2-4BF1-FBA7-11FE-D9198B1CF7A5}"/>
                </a:ext>
              </a:extLst>
            </p:cNvPr>
            <p:cNvSpPr txBox="1"/>
            <p:nvPr/>
          </p:nvSpPr>
          <p:spPr>
            <a:xfrm>
              <a:off x="6362250" y="2366638"/>
              <a:ext cx="702851" cy="461665"/>
            </a:xfrm>
            <a:prstGeom prst="rect">
              <a:avLst/>
            </a:prstGeom>
            <a:noFill/>
            <a:ln>
              <a:noFill/>
            </a:ln>
          </p:spPr>
          <p:txBody>
            <a:bodyPr wrap="square" rtlCol="0">
              <a:spAutoFit/>
            </a:bodyPr>
            <a:lstStyle/>
            <a:p>
              <a:pPr algn="ctr"/>
              <a:r>
                <a:rPr lang="en-NZ" sz="2400" b="1" dirty="0">
                  <a:solidFill>
                    <a:srgbClr val="0033CC"/>
                  </a:solidFill>
                </a:rPr>
                <a:t>A3</a:t>
              </a:r>
            </a:p>
          </p:txBody>
        </p:sp>
      </p:grpSp>
      <p:grpSp>
        <p:nvGrpSpPr>
          <p:cNvPr id="25" name="Group 24">
            <a:extLst>
              <a:ext uri="{FF2B5EF4-FFF2-40B4-BE49-F238E27FC236}">
                <a16:creationId xmlns:a16="http://schemas.microsoft.com/office/drawing/2014/main" id="{8C9DCCD0-C24E-249C-28D7-34C3B8B84D5F}"/>
              </a:ext>
            </a:extLst>
          </p:cNvPr>
          <p:cNvGrpSpPr/>
          <p:nvPr/>
        </p:nvGrpSpPr>
        <p:grpSpPr>
          <a:xfrm>
            <a:off x="7120618" y="2334419"/>
            <a:ext cx="738530" cy="1476000"/>
            <a:chOff x="7120618" y="2334419"/>
            <a:chExt cx="738530" cy="1476000"/>
          </a:xfrm>
        </p:grpSpPr>
        <p:sp>
          <p:nvSpPr>
            <p:cNvPr id="26" name="Rectangle: Rounded Corners 25">
              <a:extLst>
                <a:ext uri="{FF2B5EF4-FFF2-40B4-BE49-F238E27FC236}">
                  <a16:creationId xmlns:a16="http://schemas.microsoft.com/office/drawing/2014/main" id="{70F60C53-D7E8-C114-E5CB-A06714CDDB32}"/>
                </a:ext>
              </a:extLst>
            </p:cNvPr>
            <p:cNvSpPr/>
            <p:nvPr/>
          </p:nvSpPr>
          <p:spPr>
            <a:xfrm>
              <a:off x="7156298"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TextBox 26">
              <a:extLst>
                <a:ext uri="{FF2B5EF4-FFF2-40B4-BE49-F238E27FC236}">
                  <a16:creationId xmlns:a16="http://schemas.microsoft.com/office/drawing/2014/main" id="{66598DD8-6A21-5161-931D-B9B87E81E7DE}"/>
                </a:ext>
              </a:extLst>
            </p:cNvPr>
            <p:cNvSpPr txBox="1"/>
            <p:nvPr/>
          </p:nvSpPr>
          <p:spPr>
            <a:xfrm>
              <a:off x="7120618" y="2366638"/>
              <a:ext cx="702851" cy="461665"/>
            </a:xfrm>
            <a:prstGeom prst="rect">
              <a:avLst/>
            </a:prstGeom>
            <a:noFill/>
            <a:ln>
              <a:noFill/>
            </a:ln>
          </p:spPr>
          <p:txBody>
            <a:bodyPr wrap="square" rtlCol="0">
              <a:spAutoFit/>
            </a:bodyPr>
            <a:lstStyle/>
            <a:p>
              <a:pPr algn="ctr"/>
              <a:r>
                <a:rPr lang="en-NZ" sz="2400" b="1" dirty="0">
                  <a:solidFill>
                    <a:srgbClr val="0033CC"/>
                  </a:solidFill>
                </a:rPr>
                <a:t>A4</a:t>
              </a:r>
            </a:p>
          </p:txBody>
        </p:sp>
      </p:grpSp>
      <p:grpSp>
        <p:nvGrpSpPr>
          <p:cNvPr id="28" name="Group 27">
            <a:extLst>
              <a:ext uri="{FF2B5EF4-FFF2-40B4-BE49-F238E27FC236}">
                <a16:creationId xmlns:a16="http://schemas.microsoft.com/office/drawing/2014/main" id="{185A2A5A-AAB5-7BE4-5C14-29D816FE2846}"/>
              </a:ext>
            </a:extLst>
          </p:cNvPr>
          <p:cNvGrpSpPr/>
          <p:nvPr/>
        </p:nvGrpSpPr>
        <p:grpSpPr>
          <a:xfrm>
            <a:off x="4840979" y="3895609"/>
            <a:ext cx="714045" cy="1476000"/>
            <a:chOff x="4840979" y="3895609"/>
            <a:chExt cx="714045" cy="1476000"/>
          </a:xfrm>
        </p:grpSpPr>
        <p:sp>
          <p:nvSpPr>
            <p:cNvPr id="29" name="Rectangle: Rounded Corners 28">
              <a:extLst>
                <a:ext uri="{FF2B5EF4-FFF2-40B4-BE49-F238E27FC236}">
                  <a16:creationId xmlns:a16="http://schemas.microsoft.com/office/drawing/2014/main" id="{4841B70E-F8E0-3E32-AE2E-D35EA1DA7296}"/>
                </a:ext>
              </a:extLst>
            </p:cNvPr>
            <p:cNvSpPr/>
            <p:nvPr/>
          </p:nvSpPr>
          <p:spPr>
            <a:xfrm>
              <a:off x="4840979"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TextBox 29">
              <a:extLst>
                <a:ext uri="{FF2B5EF4-FFF2-40B4-BE49-F238E27FC236}">
                  <a16:creationId xmlns:a16="http://schemas.microsoft.com/office/drawing/2014/main" id="{C51B6254-B728-1F88-C62E-FC4B19774488}"/>
                </a:ext>
              </a:extLst>
            </p:cNvPr>
            <p:cNvSpPr txBox="1"/>
            <p:nvPr/>
          </p:nvSpPr>
          <p:spPr>
            <a:xfrm>
              <a:off x="4852173" y="3903414"/>
              <a:ext cx="702851" cy="461665"/>
            </a:xfrm>
            <a:prstGeom prst="rect">
              <a:avLst/>
            </a:prstGeom>
            <a:noFill/>
            <a:ln>
              <a:noFill/>
            </a:ln>
          </p:spPr>
          <p:txBody>
            <a:bodyPr wrap="square" rtlCol="0">
              <a:spAutoFit/>
            </a:bodyPr>
            <a:lstStyle/>
            <a:p>
              <a:pPr algn="ctr"/>
              <a:r>
                <a:rPr lang="en-NZ" sz="2400" b="1" dirty="0">
                  <a:solidFill>
                    <a:srgbClr val="0033CC"/>
                  </a:solidFill>
                </a:rPr>
                <a:t>A5</a:t>
              </a:r>
            </a:p>
          </p:txBody>
        </p:sp>
      </p:grpSp>
      <p:grpSp>
        <p:nvGrpSpPr>
          <p:cNvPr id="32" name="Group 31">
            <a:extLst>
              <a:ext uri="{FF2B5EF4-FFF2-40B4-BE49-F238E27FC236}">
                <a16:creationId xmlns:a16="http://schemas.microsoft.com/office/drawing/2014/main" id="{9C3372C7-44E2-C0E7-5F18-77F0D62A8587}"/>
              </a:ext>
            </a:extLst>
          </p:cNvPr>
          <p:cNvGrpSpPr/>
          <p:nvPr/>
        </p:nvGrpSpPr>
        <p:grpSpPr>
          <a:xfrm>
            <a:off x="5613263" y="3895609"/>
            <a:ext cx="729625" cy="1476000"/>
            <a:chOff x="5613263" y="3895609"/>
            <a:chExt cx="729625" cy="1476000"/>
          </a:xfrm>
        </p:grpSpPr>
        <p:sp>
          <p:nvSpPr>
            <p:cNvPr id="33" name="Rectangle: Rounded Corners 32">
              <a:extLst>
                <a:ext uri="{FF2B5EF4-FFF2-40B4-BE49-F238E27FC236}">
                  <a16:creationId xmlns:a16="http://schemas.microsoft.com/office/drawing/2014/main" id="{9801CDE1-B7EB-43F3-5C38-5E69CB0E67A0}"/>
                </a:ext>
              </a:extLst>
            </p:cNvPr>
            <p:cNvSpPr/>
            <p:nvPr/>
          </p:nvSpPr>
          <p:spPr>
            <a:xfrm>
              <a:off x="5613263"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4" name="TextBox 33">
              <a:extLst>
                <a:ext uri="{FF2B5EF4-FFF2-40B4-BE49-F238E27FC236}">
                  <a16:creationId xmlns:a16="http://schemas.microsoft.com/office/drawing/2014/main" id="{DBF78425-59EF-92EE-D394-4E200F39862D}"/>
                </a:ext>
              </a:extLst>
            </p:cNvPr>
            <p:cNvSpPr txBox="1"/>
            <p:nvPr/>
          </p:nvSpPr>
          <p:spPr>
            <a:xfrm>
              <a:off x="5640037" y="3903414"/>
              <a:ext cx="702851" cy="461665"/>
            </a:xfrm>
            <a:prstGeom prst="rect">
              <a:avLst/>
            </a:prstGeom>
            <a:noFill/>
            <a:ln>
              <a:noFill/>
            </a:ln>
          </p:spPr>
          <p:txBody>
            <a:bodyPr wrap="square" rtlCol="0">
              <a:spAutoFit/>
            </a:bodyPr>
            <a:lstStyle/>
            <a:p>
              <a:pPr algn="ctr"/>
              <a:r>
                <a:rPr lang="en-NZ" sz="2400" b="1" dirty="0">
                  <a:solidFill>
                    <a:srgbClr val="0033CC"/>
                  </a:solidFill>
                </a:rPr>
                <a:t>A6</a:t>
              </a:r>
            </a:p>
          </p:txBody>
        </p:sp>
      </p:grpSp>
      <p:grpSp>
        <p:nvGrpSpPr>
          <p:cNvPr id="35" name="Group 34">
            <a:extLst>
              <a:ext uri="{FF2B5EF4-FFF2-40B4-BE49-F238E27FC236}">
                <a16:creationId xmlns:a16="http://schemas.microsoft.com/office/drawing/2014/main" id="{2145FFEF-7DB8-64F1-D55A-A700198FB448}"/>
              </a:ext>
            </a:extLst>
          </p:cNvPr>
          <p:cNvGrpSpPr/>
          <p:nvPr/>
        </p:nvGrpSpPr>
        <p:grpSpPr>
          <a:xfrm>
            <a:off x="6384014" y="3895609"/>
            <a:ext cx="724503" cy="1476000"/>
            <a:chOff x="6384014" y="3895609"/>
            <a:chExt cx="724503" cy="1476000"/>
          </a:xfrm>
        </p:grpSpPr>
        <p:sp>
          <p:nvSpPr>
            <p:cNvPr id="36" name="Rectangle: Rounded Corners 35">
              <a:extLst>
                <a:ext uri="{FF2B5EF4-FFF2-40B4-BE49-F238E27FC236}">
                  <a16:creationId xmlns:a16="http://schemas.microsoft.com/office/drawing/2014/main" id="{A10B59D0-460B-240F-23D9-FDDB804B2A3B}"/>
                </a:ext>
              </a:extLst>
            </p:cNvPr>
            <p:cNvSpPr/>
            <p:nvPr/>
          </p:nvSpPr>
          <p:spPr>
            <a:xfrm>
              <a:off x="6384014"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TextBox 36">
              <a:extLst>
                <a:ext uri="{FF2B5EF4-FFF2-40B4-BE49-F238E27FC236}">
                  <a16:creationId xmlns:a16="http://schemas.microsoft.com/office/drawing/2014/main" id="{2EC26574-A0E5-FEB4-F42C-130EDDAD5A74}"/>
                </a:ext>
              </a:extLst>
            </p:cNvPr>
            <p:cNvSpPr txBox="1"/>
            <p:nvPr/>
          </p:nvSpPr>
          <p:spPr>
            <a:xfrm>
              <a:off x="6405666" y="3903414"/>
              <a:ext cx="702851" cy="461665"/>
            </a:xfrm>
            <a:prstGeom prst="rect">
              <a:avLst/>
            </a:prstGeom>
            <a:noFill/>
            <a:ln>
              <a:noFill/>
            </a:ln>
          </p:spPr>
          <p:txBody>
            <a:bodyPr wrap="square" rtlCol="0">
              <a:spAutoFit/>
            </a:bodyPr>
            <a:lstStyle/>
            <a:p>
              <a:pPr algn="ctr"/>
              <a:r>
                <a:rPr lang="en-NZ" sz="2400" b="1" dirty="0">
                  <a:solidFill>
                    <a:srgbClr val="0033CC"/>
                  </a:solidFill>
                </a:rPr>
                <a:t>A7</a:t>
              </a:r>
            </a:p>
          </p:txBody>
        </p:sp>
      </p:grpSp>
      <p:grpSp>
        <p:nvGrpSpPr>
          <p:cNvPr id="38" name="Group 37">
            <a:extLst>
              <a:ext uri="{FF2B5EF4-FFF2-40B4-BE49-F238E27FC236}">
                <a16:creationId xmlns:a16="http://schemas.microsoft.com/office/drawing/2014/main" id="{ED701AC7-C267-B3B6-FF5D-021B2860A50C}"/>
              </a:ext>
            </a:extLst>
          </p:cNvPr>
          <p:cNvGrpSpPr/>
          <p:nvPr/>
        </p:nvGrpSpPr>
        <p:grpSpPr>
          <a:xfrm>
            <a:off x="7156298" y="3895609"/>
            <a:ext cx="710587" cy="1476000"/>
            <a:chOff x="7156298" y="3895609"/>
            <a:chExt cx="710587" cy="1476000"/>
          </a:xfrm>
        </p:grpSpPr>
        <p:sp>
          <p:nvSpPr>
            <p:cNvPr id="39" name="Rectangle: Rounded Corners 38">
              <a:extLst>
                <a:ext uri="{FF2B5EF4-FFF2-40B4-BE49-F238E27FC236}">
                  <a16:creationId xmlns:a16="http://schemas.microsoft.com/office/drawing/2014/main" id="{5CA7841E-F49F-04FB-D193-675476953A4A}"/>
                </a:ext>
              </a:extLst>
            </p:cNvPr>
            <p:cNvSpPr/>
            <p:nvPr/>
          </p:nvSpPr>
          <p:spPr>
            <a:xfrm>
              <a:off x="7156298"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0" name="TextBox 39">
              <a:extLst>
                <a:ext uri="{FF2B5EF4-FFF2-40B4-BE49-F238E27FC236}">
                  <a16:creationId xmlns:a16="http://schemas.microsoft.com/office/drawing/2014/main" id="{4E6CB9BE-6B54-39A5-A26C-5D9A11E01E12}"/>
                </a:ext>
              </a:extLst>
            </p:cNvPr>
            <p:cNvSpPr txBox="1"/>
            <p:nvPr/>
          </p:nvSpPr>
          <p:spPr>
            <a:xfrm>
              <a:off x="7164034" y="3903414"/>
              <a:ext cx="702851" cy="461665"/>
            </a:xfrm>
            <a:prstGeom prst="rect">
              <a:avLst/>
            </a:prstGeom>
            <a:noFill/>
            <a:ln>
              <a:noFill/>
            </a:ln>
          </p:spPr>
          <p:txBody>
            <a:bodyPr wrap="square" rtlCol="0">
              <a:spAutoFit/>
            </a:bodyPr>
            <a:lstStyle/>
            <a:p>
              <a:pPr algn="ctr"/>
              <a:r>
                <a:rPr lang="en-NZ" sz="2400" b="1" dirty="0">
                  <a:solidFill>
                    <a:srgbClr val="0033CC"/>
                  </a:solidFill>
                </a:rPr>
                <a:t>A8</a:t>
              </a:r>
            </a:p>
          </p:txBody>
        </p:sp>
      </p:grpSp>
      <p:grpSp>
        <p:nvGrpSpPr>
          <p:cNvPr id="41" name="Group 40">
            <a:extLst>
              <a:ext uri="{FF2B5EF4-FFF2-40B4-BE49-F238E27FC236}">
                <a16:creationId xmlns:a16="http://schemas.microsoft.com/office/drawing/2014/main" id="{0428CB52-78B8-490A-9591-1D1A425D753E}"/>
              </a:ext>
            </a:extLst>
          </p:cNvPr>
          <p:cNvGrpSpPr/>
          <p:nvPr/>
        </p:nvGrpSpPr>
        <p:grpSpPr>
          <a:xfrm>
            <a:off x="8742457" y="2334419"/>
            <a:ext cx="713680" cy="1476000"/>
            <a:chOff x="8742457" y="2334419"/>
            <a:chExt cx="713680" cy="1476000"/>
          </a:xfrm>
        </p:grpSpPr>
        <p:sp>
          <p:nvSpPr>
            <p:cNvPr id="42" name="Rectangle: Rounded Corners 41">
              <a:extLst>
                <a:ext uri="{FF2B5EF4-FFF2-40B4-BE49-F238E27FC236}">
                  <a16:creationId xmlns:a16="http://schemas.microsoft.com/office/drawing/2014/main" id="{1B886F1D-7544-F774-E2D1-8E838F9BE5B3}"/>
                </a:ext>
              </a:extLst>
            </p:cNvPr>
            <p:cNvSpPr/>
            <p:nvPr/>
          </p:nvSpPr>
          <p:spPr>
            <a:xfrm>
              <a:off x="8753287"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3" name="TextBox 42">
              <a:extLst>
                <a:ext uri="{FF2B5EF4-FFF2-40B4-BE49-F238E27FC236}">
                  <a16:creationId xmlns:a16="http://schemas.microsoft.com/office/drawing/2014/main" id="{AB637C9B-A997-2E0E-9B41-6085CAC08298}"/>
                </a:ext>
              </a:extLst>
            </p:cNvPr>
            <p:cNvSpPr txBox="1"/>
            <p:nvPr/>
          </p:nvSpPr>
          <p:spPr>
            <a:xfrm>
              <a:off x="8742457" y="2366638"/>
              <a:ext cx="702851" cy="461665"/>
            </a:xfrm>
            <a:prstGeom prst="rect">
              <a:avLst/>
            </a:prstGeom>
            <a:noFill/>
            <a:ln>
              <a:noFill/>
            </a:ln>
          </p:spPr>
          <p:txBody>
            <a:bodyPr wrap="square" rtlCol="0">
              <a:spAutoFit/>
            </a:bodyPr>
            <a:lstStyle/>
            <a:p>
              <a:pPr algn="ctr"/>
              <a:r>
                <a:rPr lang="en-NZ" sz="2400" b="1" dirty="0">
                  <a:solidFill>
                    <a:srgbClr val="0033CC"/>
                  </a:solidFill>
                </a:rPr>
                <a:t>B2</a:t>
              </a:r>
            </a:p>
          </p:txBody>
        </p:sp>
      </p:grpSp>
      <p:grpSp>
        <p:nvGrpSpPr>
          <p:cNvPr id="44" name="Group 43">
            <a:extLst>
              <a:ext uri="{FF2B5EF4-FFF2-40B4-BE49-F238E27FC236}">
                <a16:creationId xmlns:a16="http://schemas.microsoft.com/office/drawing/2014/main" id="{82623293-B1EA-EC58-5F8A-4018048FA86B}"/>
              </a:ext>
            </a:extLst>
          </p:cNvPr>
          <p:cNvGrpSpPr/>
          <p:nvPr/>
        </p:nvGrpSpPr>
        <p:grpSpPr>
          <a:xfrm>
            <a:off x="9508086" y="2334419"/>
            <a:ext cx="718802" cy="1476000"/>
            <a:chOff x="9508086" y="2334419"/>
            <a:chExt cx="718802" cy="1476000"/>
          </a:xfrm>
        </p:grpSpPr>
        <p:sp>
          <p:nvSpPr>
            <p:cNvPr id="45" name="Rectangle: Rounded Corners 44">
              <a:extLst>
                <a:ext uri="{FF2B5EF4-FFF2-40B4-BE49-F238E27FC236}">
                  <a16:creationId xmlns:a16="http://schemas.microsoft.com/office/drawing/2014/main" id="{2F534C0D-4983-C682-C85E-4D0186AE8563}"/>
                </a:ext>
              </a:extLst>
            </p:cNvPr>
            <p:cNvSpPr/>
            <p:nvPr/>
          </p:nvSpPr>
          <p:spPr>
            <a:xfrm>
              <a:off x="9524038"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6" name="TextBox 45">
              <a:extLst>
                <a:ext uri="{FF2B5EF4-FFF2-40B4-BE49-F238E27FC236}">
                  <a16:creationId xmlns:a16="http://schemas.microsoft.com/office/drawing/2014/main" id="{1141E52E-8BAE-513A-BD85-D87D3D56C3BF}"/>
                </a:ext>
              </a:extLst>
            </p:cNvPr>
            <p:cNvSpPr txBox="1"/>
            <p:nvPr/>
          </p:nvSpPr>
          <p:spPr>
            <a:xfrm>
              <a:off x="9508086" y="2366638"/>
              <a:ext cx="702851" cy="461665"/>
            </a:xfrm>
            <a:prstGeom prst="rect">
              <a:avLst/>
            </a:prstGeom>
            <a:noFill/>
            <a:ln>
              <a:noFill/>
            </a:ln>
          </p:spPr>
          <p:txBody>
            <a:bodyPr wrap="square" rtlCol="0">
              <a:spAutoFit/>
            </a:bodyPr>
            <a:lstStyle/>
            <a:p>
              <a:pPr algn="ctr"/>
              <a:r>
                <a:rPr lang="en-NZ" sz="2400" b="1" dirty="0">
                  <a:solidFill>
                    <a:srgbClr val="0033CC"/>
                  </a:solidFill>
                </a:rPr>
                <a:t>B3</a:t>
              </a:r>
            </a:p>
          </p:txBody>
        </p:sp>
      </p:grpSp>
      <p:grpSp>
        <p:nvGrpSpPr>
          <p:cNvPr id="47" name="Group 46">
            <a:extLst>
              <a:ext uri="{FF2B5EF4-FFF2-40B4-BE49-F238E27FC236}">
                <a16:creationId xmlns:a16="http://schemas.microsoft.com/office/drawing/2014/main" id="{E106A9D1-B60D-1933-3039-0509A4E70A47}"/>
              </a:ext>
            </a:extLst>
          </p:cNvPr>
          <p:cNvGrpSpPr/>
          <p:nvPr/>
        </p:nvGrpSpPr>
        <p:grpSpPr>
          <a:xfrm>
            <a:off x="10266454" y="2334419"/>
            <a:ext cx="732718" cy="1476000"/>
            <a:chOff x="10266454" y="2334419"/>
            <a:chExt cx="732718" cy="1476000"/>
          </a:xfrm>
        </p:grpSpPr>
        <p:sp>
          <p:nvSpPr>
            <p:cNvPr id="48" name="Rectangle: Rounded Corners 47">
              <a:extLst>
                <a:ext uri="{FF2B5EF4-FFF2-40B4-BE49-F238E27FC236}">
                  <a16:creationId xmlns:a16="http://schemas.microsoft.com/office/drawing/2014/main" id="{23AA31CD-619F-798B-A71C-AE399D8A9172}"/>
                </a:ext>
              </a:extLst>
            </p:cNvPr>
            <p:cNvSpPr/>
            <p:nvPr/>
          </p:nvSpPr>
          <p:spPr>
            <a:xfrm>
              <a:off x="10296322"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9" name="TextBox 48">
              <a:extLst>
                <a:ext uri="{FF2B5EF4-FFF2-40B4-BE49-F238E27FC236}">
                  <a16:creationId xmlns:a16="http://schemas.microsoft.com/office/drawing/2014/main" id="{EC7170A3-E986-8EEA-D608-C372D7F9A7A1}"/>
                </a:ext>
              </a:extLst>
            </p:cNvPr>
            <p:cNvSpPr txBox="1"/>
            <p:nvPr/>
          </p:nvSpPr>
          <p:spPr>
            <a:xfrm>
              <a:off x="10266454" y="2366638"/>
              <a:ext cx="702851" cy="461665"/>
            </a:xfrm>
            <a:prstGeom prst="rect">
              <a:avLst/>
            </a:prstGeom>
            <a:noFill/>
            <a:ln>
              <a:noFill/>
            </a:ln>
          </p:spPr>
          <p:txBody>
            <a:bodyPr wrap="square" rtlCol="0">
              <a:spAutoFit/>
            </a:bodyPr>
            <a:lstStyle/>
            <a:p>
              <a:pPr algn="ctr"/>
              <a:r>
                <a:rPr lang="en-NZ" sz="2400" b="1" dirty="0">
                  <a:solidFill>
                    <a:srgbClr val="0033CC"/>
                  </a:solidFill>
                </a:rPr>
                <a:t>B4</a:t>
              </a:r>
            </a:p>
          </p:txBody>
        </p:sp>
      </p:grpSp>
      <p:grpSp>
        <p:nvGrpSpPr>
          <p:cNvPr id="50" name="Group 49">
            <a:extLst>
              <a:ext uri="{FF2B5EF4-FFF2-40B4-BE49-F238E27FC236}">
                <a16:creationId xmlns:a16="http://schemas.microsoft.com/office/drawing/2014/main" id="{1720C194-5887-6975-24D4-43FEF6A747A5}"/>
              </a:ext>
            </a:extLst>
          </p:cNvPr>
          <p:cNvGrpSpPr/>
          <p:nvPr/>
        </p:nvGrpSpPr>
        <p:grpSpPr>
          <a:xfrm>
            <a:off x="7954593" y="3895609"/>
            <a:ext cx="729260" cy="1476000"/>
            <a:chOff x="7954593" y="3895609"/>
            <a:chExt cx="729260" cy="1476000"/>
          </a:xfrm>
        </p:grpSpPr>
        <p:sp>
          <p:nvSpPr>
            <p:cNvPr id="51" name="Rectangle: Rounded Corners 50">
              <a:extLst>
                <a:ext uri="{FF2B5EF4-FFF2-40B4-BE49-F238E27FC236}">
                  <a16:creationId xmlns:a16="http://schemas.microsoft.com/office/drawing/2014/main" id="{F4EFE7A4-1FD7-D85F-6099-2519013D5698}"/>
                </a:ext>
              </a:extLst>
            </p:cNvPr>
            <p:cNvSpPr/>
            <p:nvPr/>
          </p:nvSpPr>
          <p:spPr>
            <a:xfrm>
              <a:off x="7981003"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2" name="TextBox 51">
              <a:extLst>
                <a:ext uri="{FF2B5EF4-FFF2-40B4-BE49-F238E27FC236}">
                  <a16:creationId xmlns:a16="http://schemas.microsoft.com/office/drawing/2014/main" id="{532999EB-ABF5-F8B2-3269-735BB20C0067}"/>
                </a:ext>
              </a:extLst>
            </p:cNvPr>
            <p:cNvSpPr txBox="1"/>
            <p:nvPr/>
          </p:nvSpPr>
          <p:spPr>
            <a:xfrm>
              <a:off x="7954593" y="3906601"/>
              <a:ext cx="702851" cy="461665"/>
            </a:xfrm>
            <a:prstGeom prst="rect">
              <a:avLst/>
            </a:prstGeom>
            <a:noFill/>
            <a:ln>
              <a:noFill/>
            </a:ln>
          </p:spPr>
          <p:txBody>
            <a:bodyPr wrap="square" rtlCol="0">
              <a:spAutoFit/>
            </a:bodyPr>
            <a:lstStyle/>
            <a:p>
              <a:pPr algn="ctr"/>
              <a:r>
                <a:rPr lang="en-NZ" sz="2400" b="1" dirty="0">
                  <a:solidFill>
                    <a:srgbClr val="0033CC"/>
                  </a:solidFill>
                </a:rPr>
                <a:t>B5</a:t>
              </a:r>
            </a:p>
          </p:txBody>
        </p:sp>
      </p:grpSp>
      <p:grpSp>
        <p:nvGrpSpPr>
          <p:cNvPr id="53" name="Group 52">
            <a:extLst>
              <a:ext uri="{FF2B5EF4-FFF2-40B4-BE49-F238E27FC236}">
                <a16:creationId xmlns:a16="http://schemas.microsoft.com/office/drawing/2014/main" id="{9DB3487E-76AE-249F-8384-DD9D45E7D3DB}"/>
              </a:ext>
            </a:extLst>
          </p:cNvPr>
          <p:cNvGrpSpPr/>
          <p:nvPr/>
        </p:nvGrpSpPr>
        <p:grpSpPr>
          <a:xfrm>
            <a:off x="8742457" y="3895609"/>
            <a:ext cx="713680" cy="1476000"/>
            <a:chOff x="8742457" y="3895609"/>
            <a:chExt cx="713680" cy="1476000"/>
          </a:xfrm>
        </p:grpSpPr>
        <p:sp>
          <p:nvSpPr>
            <p:cNvPr id="54" name="Rectangle: Rounded Corners 53">
              <a:extLst>
                <a:ext uri="{FF2B5EF4-FFF2-40B4-BE49-F238E27FC236}">
                  <a16:creationId xmlns:a16="http://schemas.microsoft.com/office/drawing/2014/main" id="{510923B7-D2C1-9D2E-8DE7-6D70EB93B81A}"/>
                </a:ext>
              </a:extLst>
            </p:cNvPr>
            <p:cNvSpPr/>
            <p:nvPr/>
          </p:nvSpPr>
          <p:spPr>
            <a:xfrm>
              <a:off x="8753287"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5" name="TextBox 54">
              <a:extLst>
                <a:ext uri="{FF2B5EF4-FFF2-40B4-BE49-F238E27FC236}">
                  <a16:creationId xmlns:a16="http://schemas.microsoft.com/office/drawing/2014/main" id="{C033998F-C2EA-18DF-D0CD-6C355A179084}"/>
                </a:ext>
              </a:extLst>
            </p:cNvPr>
            <p:cNvSpPr txBox="1"/>
            <p:nvPr/>
          </p:nvSpPr>
          <p:spPr>
            <a:xfrm>
              <a:off x="8742457" y="3906601"/>
              <a:ext cx="702851" cy="461665"/>
            </a:xfrm>
            <a:prstGeom prst="rect">
              <a:avLst/>
            </a:prstGeom>
            <a:noFill/>
            <a:ln>
              <a:noFill/>
            </a:ln>
          </p:spPr>
          <p:txBody>
            <a:bodyPr wrap="square" rtlCol="0">
              <a:spAutoFit/>
            </a:bodyPr>
            <a:lstStyle/>
            <a:p>
              <a:pPr algn="ctr"/>
              <a:r>
                <a:rPr lang="en-NZ" sz="2400" b="1" dirty="0">
                  <a:solidFill>
                    <a:srgbClr val="0033CC"/>
                  </a:solidFill>
                </a:rPr>
                <a:t>B6</a:t>
              </a:r>
            </a:p>
          </p:txBody>
        </p:sp>
      </p:grpSp>
      <p:grpSp>
        <p:nvGrpSpPr>
          <p:cNvPr id="56" name="Group 55">
            <a:extLst>
              <a:ext uri="{FF2B5EF4-FFF2-40B4-BE49-F238E27FC236}">
                <a16:creationId xmlns:a16="http://schemas.microsoft.com/office/drawing/2014/main" id="{15A99106-80A8-BFB5-05AB-8FA39D5E861C}"/>
              </a:ext>
            </a:extLst>
          </p:cNvPr>
          <p:cNvGrpSpPr/>
          <p:nvPr/>
        </p:nvGrpSpPr>
        <p:grpSpPr>
          <a:xfrm>
            <a:off x="9508086" y="3895609"/>
            <a:ext cx="718802" cy="1476000"/>
            <a:chOff x="9508086" y="3895609"/>
            <a:chExt cx="718802" cy="1476000"/>
          </a:xfrm>
        </p:grpSpPr>
        <p:sp>
          <p:nvSpPr>
            <p:cNvPr id="57" name="Rectangle: Rounded Corners 56">
              <a:extLst>
                <a:ext uri="{FF2B5EF4-FFF2-40B4-BE49-F238E27FC236}">
                  <a16:creationId xmlns:a16="http://schemas.microsoft.com/office/drawing/2014/main" id="{B867301D-17E4-481D-0208-9225E39C4270}"/>
                </a:ext>
              </a:extLst>
            </p:cNvPr>
            <p:cNvSpPr/>
            <p:nvPr/>
          </p:nvSpPr>
          <p:spPr>
            <a:xfrm>
              <a:off x="9524038"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8" name="TextBox 57">
              <a:extLst>
                <a:ext uri="{FF2B5EF4-FFF2-40B4-BE49-F238E27FC236}">
                  <a16:creationId xmlns:a16="http://schemas.microsoft.com/office/drawing/2014/main" id="{0D012FF2-0392-7C98-FF9E-23DB8694D2EB}"/>
                </a:ext>
              </a:extLst>
            </p:cNvPr>
            <p:cNvSpPr txBox="1"/>
            <p:nvPr/>
          </p:nvSpPr>
          <p:spPr>
            <a:xfrm>
              <a:off x="9508086" y="3906601"/>
              <a:ext cx="702851" cy="461665"/>
            </a:xfrm>
            <a:prstGeom prst="rect">
              <a:avLst/>
            </a:prstGeom>
            <a:noFill/>
            <a:ln>
              <a:noFill/>
            </a:ln>
          </p:spPr>
          <p:txBody>
            <a:bodyPr wrap="square" rtlCol="0">
              <a:spAutoFit/>
            </a:bodyPr>
            <a:lstStyle/>
            <a:p>
              <a:pPr algn="ctr"/>
              <a:r>
                <a:rPr lang="en-NZ" sz="2400" b="1" dirty="0">
                  <a:solidFill>
                    <a:srgbClr val="0033CC"/>
                  </a:solidFill>
                </a:rPr>
                <a:t>B7</a:t>
              </a:r>
            </a:p>
          </p:txBody>
        </p:sp>
      </p:grpSp>
      <p:grpSp>
        <p:nvGrpSpPr>
          <p:cNvPr id="59" name="Group 58">
            <a:extLst>
              <a:ext uri="{FF2B5EF4-FFF2-40B4-BE49-F238E27FC236}">
                <a16:creationId xmlns:a16="http://schemas.microsoft.com/office/drawing/2014/main" id="{0A3CB985-FE85-6EBD-5DFE-ED68668F1D43}"/>
              </a:ext>
            </a:extLst>
          </p:cNvPr>
          <p:cNvGrpSpPr/>
          <p:nvPr/>
        </p:nvGrpSpPr>
        <p:grpSpPr>
          <a:xfrm>
            <a:off x="10266454" y="3895609"/>
            <a:ext cx="732718" cy="1476000"/>
            <a:chOff x="10266454" y="3895609"/>
            <a:chExt cx="732718" cy="1476000"/>
          </a:xfrm>
        </p:grpSpPr>
        <p:sp>
          <p:nvSpPr>
            <p:cNvPr id="60" name="Rectangle: Rounded Corners 59">
              <a:extLst>
                <a:ext uri="{FF2B5EF4-FFF2-40B4-BE49-F238E27FC236}">
                  <a16:creationId xmlns:a16="http://schemas.microsoft.com/office/drawing/2014/main" id="{5844F938-01F9-CD74-3B1A-01CE296D1313}"/>
                </a:ext>
              </a:extLst>
            </p:cNvPr>
            <p:cNvSpPr/>
            <p:nvPr/>
          </p:nvSpPr>
          <p:spPr>
            <a:xfrm>
              <a:off x="10296322"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1" name="TextBox 60">
              <a:extLst>
                <a:ext uri="{FF2B5EF4-FFF2-40B4-BE49-F238E27FC236}">
                  <a16:creationId xmlns:a16="http://schemas.microsoft.com/office/drawing/2014/main" id="{9361C4FB-244C-D2F1-DAFE-7DE92C09D023}"/>
                </a:ext>
              </a:extLst>
            </p:cNvPr>
            <p:cNvSpPr txBox="1"/>
            <p:nvPr/>
          </p:nvSpPr>
          <p:spPr>
            <a:xfrm>
              <a:off x="10266454" y="3906601"/>
              <a:ext cx="702851" cy="461665"/>
            </a:xfrm>
            <a:prstGeom prst="rect">
              <a:avLst/>
            </a:prstGeom>
            <a:noFill/>
            <a:ln>
              <a:noFill/>
            </a:ln>
          </p:spPr>
          <p:txBody>
            <a:bodyPr wrap="square" rtlCol="0">
              <a:spAutoFit/>
            </a:bodyPr>
            <a:lstStyle/>
            <a:p>
              <a:pPr algn="ctr"/>
              <a:r>
                <a:rPr lang="en-NZ" sz="2400" b="1" dirty="0">
                  <a:solidFill>
                    <a:srgbClr val="0033CC"/>
                  </a:solidFill>
                </a:rPr>
                <a:t>B8</a:t>
              </a:r>
            </a:p>
          </p:txBody>
        </p:sp>
      </p:grpSp>
      <p:sp>
        <p:nvSpPr>
          <p:cNvPr id="62" name="TextBox 61"/>
          <p:cNvSpPr txBox="1"/>
          <p:nvPr/>
        </p:nvSpPr>
        <p:spPr>
          <a:xfrm>
            <a:off x="1020645" y="1463040"/>
            <a:ext cx="2969187" cy="1323439"/>
          </a:xfrm>
          <a:prstGeom prst="rect">
            <a:avLst/>
          </a:prstGeom>
          <a:noFill/>
        </p:spPr>
        <p:txBody>
          <a:bodyPr wrap="square" rtlCol="0">
            <a:spAutoFit/>
          </a:bodyPr>
          <a:lstStyle/>
          <a:p>
            <a:r>
              <a:rPr lang="en-GB" sz="4000" dirty="0"/>
              <a:t>m-Learning</a:t>
            </a:r>
          </a:p>
          <a:p>
            <a:r>
              <a:rPr lang="en-GB" sz="4000" dirty="0"/>
              <a:t>Microlearning</a:t>
            </a:r>
            <a:endParaRPr lang="en-US" sz="4000" dirty="0"/>
          </a:p>
        </p:txBody>
      </p:sp>
      <p:sp>
        <p:nvSpPr>
          <p:cNvPr id="8" name="Slide Number Placeholder 7"/>
          <p:cNvSpPr>
            <a:spLocks noGrp="1"/>
          </p:cNvSpPr>
          <p:nvPr>
            <p:ph type="sldNum" sz="quarter" idx="12"/>
          </p:nvPr>
        </p:nvSpPr>
        <p:spPr>
          <a:xfrm>
            <a:off x="10702153" y="6071819"/>
            <a:ext cx="771089" cy="365125"/>
          </a:xfrm>
        </p:spPr>
        <p:txBody>
          <a:bodyPr/>
          <a:lstStyle/>
          <a:p>
            <a:fld id="{6D22F896-40B5-4ADD-8801-0D06FADFA095}" type="slidenum">
              <a:rPr lang="en-US" sz="1800" smtClean="0"/>
              <a:t>13</a:t>
            </a:fld>
            <a:endParaRPr lang="en-US" dirty="0"/>
          </a:p>
        </p:txBody>
      </p:sp>
    </p:spTree>
    <p:extLst>
      <p:ext uri="{BB962C8B-B14F-4D97-AF65-F5344CB8AC3E}">
        <p14:creationId xmlns:p14="http://schemas.microsoft.com/office/powerpoint/2010/main" val="8756201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C6D8B7-E2C3-33E3-A5FC-8A92DEE791D6}"/>
              </a:ext>
            </a:extLst>
          </p:cNvPr>
          <p:cNvGrpSpPr/>
          <p:nvPr/>
        </p:nvGrpSpPr>
        <p:grpSpPr>
          <a:xfrm>
            <a:off x="4384743" y="423066"/>
            <a:ext cx="7246937" cy="1506407"/>
            <a:chOff x="1945482" y="1833569"/>
            <a:chExt cx="5956998" cy="1479969"/>
          </a:xfrm>
        </p:grpSpPr>
        <p:sp>
          <p:nvSpPr>
            <p:cNvPr id="3" name="Rectangle: Rounded Corners 2">
              <a:extLst>
                <a:ext uri="{FF2B5EF4-FFF2-40B4-BE49-F238E27FC236}">
                  <a16:creationId xmlns:a16="http://schemas.microsoft.com/office/drawing/2014/main" id="{DE644D1B-8A00-0E96-24B5-6C59F7154C50}"/>
                </a:ext>
              </a:extLst>
            </p:cNvPr>
            <p:cNvSpPr/>
            <p:nvPr/>
          </p:nvSpPr>
          <p:spPr>
            <a:xfrm>
              <a:off x="1960742" y="1927274"/>
              <a:ext cx="5941737" cy="1386264"/>
            </a:xfrm>
            <a:prstGeom prst="round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extBox 3">
              <a:extLst>
                <a:ext uri="{FF2B5EF4-FFF2-40B4-BE49-F238E27FC236}">
                  <a16:creationId xmlns:a16="http://schemas.microsoft.com/office/drawing/2014/main" id="{94C3BB04-E657-F3D1-C9EA-91556B924F2D}"/>
                </a:ext>
              </a:extLst>
            </p:cNvPr>
            <p:cNvSpPr txBox="1"/>
            <p:nvPr/>
          </p:nvSpPr>
          <p:spPr>
            <a:xfrm>
              <a:off x="1945482" y="1833569"/>
              <a:ext cx="5956998" cy="1446550"/>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en-NZ" sz="8800" b="0" i="0" u="none" strike="noStrike" kern="0" cap="none" spc="0" normalizeH="0" baseline="0" noProof="0" dirty="0">
                  <a:ln>
                    <a:noFill/>
                  </a:ln>
                  <a:solidFill>
                    <a:schemeClr val="bg2">
                      <a:lumMod val="60000"/>
                      <a:lumOff val="40000"/>
                    </a:schemeClr>
                  </a:solidFill>
                  <a:effectLst/>
                  <a:uLnTx/>
                  <a:uFillTx/>
                </a:rPr>
                <a:t>Micro-Learning</a:t>
              </a:r>
            </a:p>
          </p:txBody>
        </p:sp>
      </p:grpSp>
      <p:cxnSp>
        <p:nvCxnSpPr>
          <p:cNvPr id="8" name="Straight Connector 7">
            <a:extLst>
              <a:ext uri="{FF2B5EF4-FFF2-40B4-BE49-F238E27FC236}">
                <a16:creationId xmlns:a16="http://schemas.microsoft.com/office/drawing/2014/main" id="{92398190-89FE-1AA2-F570-D7D889ECD89F}"/>
              </a:ext>
            </a:extLst>
          </p:cNvPr>
          <p:cNvCxnSpPr>
            <a:cxnSpLocks/>
          </p:cNvCxnSpPr>
          <p:nvPr/>
        </p:nvCxnSpPr>
        <p:spPr>
          <a:xfrm>
            <a:off x="7768923" y="2130197"/>
            <a:ext cx="0" cy="3354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D44861-AA8F-BACC-D2F2-785089ED868C}"/>
              </a:ext>
            </a:extLst>
          </p:cNvPr>
          <p:cNvCxnSpPr>
            <a:cxnSpLocks/>
          </p:cNvCxnSpPr>
          <p:nvPr/>
        </p:nvCxnSpPr>
        <p:spPr>
          <a:xfrm flipV="1">
            <a:off x="4384743" y="5511091"/>
            <a:ext cx="6702955" cy="46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A2B5F8-AAFD-3396-D0BC-AA0CA4C65720}"/>
              </a:ext>
            </a:extLst>
          </p:cNvPr>
          <p:cNvSpPr txBox="1"/>
          <p:nvPr/>
        </p:nvSpPr>
        <p:spPr>
          <a:xfrm>
            <a:off x="4983894" y="2519452"/>
            <a:ext cx="573065" cy="646331"/>
          </a:xfrm>
          <a:prstGeom prst="rect">
            <a:avLst/>
          </a:prstGeom>
          <a:noFill/>
          <a:ln>
            <a:noFill/>
          </a:ln>
        </p:spPr>
        <p:txBody>
          <a:bodyPr wrap="square" rtlCol="0">
            <a:spAutoFit/>
          </a:bodyPr>
          <a:lstStyle/>
          <a:p>
            <a:r>
              <a:rPr lang="en-NZ" sz="3600" b="1" dirty="0">
                <a:solidFill>
                  <a:srgbClr val="0033CC"/>
                </a:solidFill>
              </a:rPr>
              <a:t>A</a:t>
            </a:r>
          </a:p>
        </p:txBody>
      </p:sp>
      <p:sp>
        <p:nvSpPr>
          <p:cNvPr id="11" name="TextBox 10">
            <a:extLst>
              <a:ext uri="{FF2B5EF4-FFF2-40B4-BE49-F238E27FC236}">
                <a16:creationId xmlns:a16="http://schemas.microsoft.com/office/drawing/2014/main" id="{06A4FB5D-EB80-6731-9143-F25807882866}"/>
              </a:ext>
            </a:extLst>
          </p:cNvPr>
          <p:cNvSpPr txBox="1"/>
          <p:nvPr/>
        </p:nvSpPr>
        <p:spPr>
          <a:xfrm>
            <a:off x="7864051" y="2519452"/>
            <a:ext cx="573065" cy="646331"/>
          </a:xfrm>
          <a:prstGeom prst="rect">
            <a:avLst/>
          </a:prstGeom>
          <a:noFill/>
          <a:ln>
            <a:noFill/>
          </a:ln>
        </p:spPr>
        <p:txBody>
          <a:bodyPr wrap="square" rtlCol="0">
            <a:spAutoFit/>
          </a:bodyPr>
          <a:lstStyle/>
          <a:p>
            <a:r>
              <a:rPr lang="en-NZ" sz="3600" b="1" dirty="0">
                <a:solidFill>
                  <a:srgbClr val="0033CC"/>
                </a:solidFill>
              </a:rPr>
              <a:t>B</a:t>
            </a:r>
          </a:p>
        </p:txBody>
      </p:sp>
      <p:grpSp>
        <p:nvGrpSpPr>
          <p:cNvPr id="13" name="Group 12">
            <a:extLst>
              <a:ext uri="{FF2B5EF4-FFF2-40B4-BE49-F238E27FC236}">
                <a16:creationId xmlns:a16="http://schemas.microsoft.com/office/drawing/2014/main" id="{08AA1963-5E8C-6052-371C-F6561C6699F8}"/>
              </a:ext>
            </a:extLst>
          </p:cNvPr>
          <p:cNvGrpSpPr/>
          <p:nvPr/>
        </p:nvGrpSpPr>
        <p:grpSpPr>
          <a:xfrm>
            <a:off x="3997615" y="2083703"/>
            <a:ext cx="735072" cy="1476000"/>
            <a:chOff x="4808757" y="2334419"/>
            <a:chExt cx="735072" cy="1476000"/>
          </a:xfrm>
        </p:grpSpPr>
        <p:sp>
          <p:nvSpPr>
            <p:cNvPr id="14" name="Rectangle: Rounded Corners 13">
              <a:extLst>
                <a:ext uri="{FF2B5EF4-FFF2-40B4-BE49-F238E27FC236}">
                  <a16:creationId xmlns:a16="http://schemas.microsoft.com/office/drawing/2014/main" id="{583747F0-3ADB-18B8-1994-BC153B86FE0E}"/>
                </a:ext>
              </a:extLst>
            </p:cNvPr>
            <p:cNvSpPr/>
            <p:nvPr/>
          </p:nvSpPr>
          <p:spPr>
            <a:xfrm>
              <a:off x="4840979"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TextBox 14">
              <a:extLst>
                <a:ext uri="{FF2B5EF4-FFF2-40B4-BE49-F238E27FC236}">
                  <a16:creationId xmlns:a16="http://schemas.microsoft.com/office/drawing/2014/main" id="{94FC77DC-6249-3681-7772-6C3655D9018B}"/>
                </a:ext>
              </a:extLst>
            </p:cNvPr>
            <p:cNvSpPr txBox="1"/>
            <p:nvPr/>
          </p:nvSpPr>
          <p:spPr>
            <a:xfrm>
              <a:off x="4808757" y="2366638"/>
              <a:ext cx="702851" cy="461665"/>
            </a:xfrm>
            <a:prstGeom prst="rect">
              <a:avLst/>
            </a:prstGeom>
            <a:noFill/>
            <a:ln>
              <a:noFill/>
            </a:ln>
          </p:spPr>
          <p:txBody>
            <a:bodyPr wrap="square" rtlCol="0">
              <a:spAutoFit/>
            </a:bodyPr>
            <a:lstStyle/>
            <a:p>
              <a:pPr algn="ctr"/>
              <a:r>
                <a:rPr lang="en-NZ" sz="2400" b="1" dirty="0">
                  <a:solidFill>
                    <a:srgbClr val="0033CC"/>
                  </a:solidFill>
                </a:rPr>
                <a:t>A1</a:t>
              </a:r>
            </a:p>
          </p:txBody>
        </p:sp>
      </p:grpSp>
      <p:grpSp>
        <p:nvGrpSpPr>
          <p:cNvPr id="16" name="Group 15">
            <a:extLst>
              <a:ext uri="{FF2B5EF4-FFF2-40B4-BE49-F238E27FC236}">
                <a16:creationId xmlns:a16="http://schemas.microsoft.com/office/drawing/2014/main" id="{F4D65C6E-A642-6F38-1287-34ABFE3C9E91}"/>
              </a:ext>
            </a:extLst>
          </p:cNvPr>
          <p:cNvGrpSpPr/>
          <p:nvPr/>
        </p:nvGrpSpPr>
        <p:grpSpPr>
          <a:xfrm>
            <a:off x="4977203" y="2083703"/>
            <a:ext cx="719492" cy="1476000"/>
            <a:chOff x="5596621" y="2334419"/>
            <a:chExt cx="719492" cy="1476000"/>
          </a:xfrm>
        </p:grpSpPr>
        <p:sp>
          <p:nvSpPr>
            <p:cNvPr id="17" name="Rectangle: Rounded Corners 16">
              <a:extLst>
                <a:ext uri="{FF2B5EF4-FFF2-40B4-BE49-F238E27FC236}">
                  <a16:creationId xmlns:a16="http://schemas.microsoft.com/office/drawing/2014/main" id="{A1136FAE-1684-5295-CA4F-630D35F57281}"/>
                </a:ext>
              </a:extLst>
            </p:cNvPr>
            <p:cNvSpPr/>
            <p:nvPr/>
          </p:nvSpPr>
          <p:spPr>
            <a:xfrm>
              <a:off x="5613263"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TextBox 17">
              <a:extLst>
                <a:ext uri="{FF2B5EF4-FFF2-40B4-BE49-F238E27FC236}">
                  <a16:creationId xmlns:a16="http://schemas.microsoft.com/office/drawing/2014/main" id="{66B672BB-F767-F1B0-9E9A-757A5790D467}"/>
                </a:ext>
              </a:extLst>
            </p:cNvPr>
            <p:cNvSpPr txBox="1"/>
            <p:nvPr/>
          </p:nvSpPr>
          <p:spPr>
            <a:xfrm>
              <a:off x="5596621" y="2366638"/>
              <a:ext cx="702851" cy="461665"/>
            </a:xfrm>
            <a:prstGeom prst="rect">
              <a:avLst/>
            </a:prstGeom>
            <a:noFill/>
            <a:ln>
              <a:noFill/>
            </a:ln>
          </p:spPr>
          <p:txBody>
            <a:bodyPr wrap="square" rtlCol="0">
              <a:spAutoFit/>
            </a:bodyPr>
            <a:lstStyle/>
            <a:p>
              <a:pPr algn="ctr"/>
              <a:r>
                <a:rPr lang="en-NZ" sz="2400" b="1" dirty="0">
                  <a:solidFill>
                    <a:srgbClr val="0033CC"/>
                  </a:solidFill>
                </a:rPr>
                <a:t>A2</a:t>
              </a:r>
            </a:p>
          </p:txBody>
        </p:sp>
      </p:grpSp>
      <p:grpSp>
        <p:nvGrpSpPr>
          <p:cNvPr id="19" name="Group 18">
            <a:extLst>
              <a:ext uri="{FF2B5EF4-FFF2-40B4-BE49-F238E27FC236}">
                <a16:creationId xmlns:a16="http://schemas.microsoft.com/office/drawing/2014/main" id="{588EF160-6BBF-72BA-2874-89162C706B84}"/>
              </a:ext>
            </a:extLst>
          </p:cNvPr>
          <p:cNvGrpSpPr/>
          <p:nvPr/>
        </p:nvGrpSpPr>
        <p:grpSpPr>
          <a:xfrm>
            <a:off x="5934556" y="2083703"/>
            <a:ext cx="724614" cy="1476000"/>
            <a:chOff x="6362250" y="2334419"/>
            <a:chExt cx="724614" cy="1476000"/>
          </a:xfrm>
        </p:grpSpPr>
        <p:sp>
          <p:nvSpPr>
            <p:cNvPr id="20" name="Rectangle: Rounded Corners 19">
              <a:extLst>
                <a:ext uri="{FF2B5EF4-FFF2-40B4-BE49-F238E27FC236}">
                  <a16:creationId xmlns:a16="http://schemas.microsoft.com/office/drawing/2014/main" id="{DD315959-F08E-746A-0919-22168BD3D09D}"/>
                </a:ext>
              </a:extLst>
            </p:cNvPr>
            <p:cNvSpPr/>
            <p:nvPr/>
          </p:nvSpPr>
          <p:spPr>
            <a:xfrm>
              <a:off x="6384014"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TextBox 20">
              <a:extLst>
                <a:ext uri="{FF2B5EF4-FFF2-40B4-BE49-F238E27FC236}">
                  <a16:creationId xmlns:a16="http://schemas.microsoft.com/office/drawing/2014/main" id="{2B5D6739-9D10-3929-C514-5A4F44EF4F2D}"/>
                </a:ext>
              </a:extLst>
            </p:cNvPr>
            <p:cNvSpPr txBox="1"/>
            <p:nvPr/>
          </p:nvSpPr>
          <p:spPr>
            <a:xfrm>
              <a:off x="6362250" y="2366638"/>
              <a:ext cx="702851" cy="461665"/>
            </a:xfrm>
            <a:prstGeom prst="rect">
              <a:avLst/>
            </a:prstGeom>
            <a:noFill/>
            <a:ln>
              <a:noFill/>
            </a:ln>
          </p:spPr>
          <p:txBody>
            <a:bodyPr wrap="square" rtlCol="0">
              <a:spAutoFit/>
            </a:bodyPr>
            <a:lstStyle/>
            <a:p>
              <a:pPr algn="ctr"/>
              <a:r>
                <a:rPr lang="en-NZ" sz="2400" b="1" dirty="0">
                  <a:solidFill>
                    <a:srgbClr val="0033CC"/>
                  </a:solidFill>
                </a:rPr>
                <a:t>A3</a:t>
              </a:r>
            </a:p>
          </p:txBody>
        </p:sp>
      </p:grpSp>
      <p:grpSp>
        <p:nvGrpSpPr>
          <p:cNvPr id="22" name="Group 21">
            <a:extLst>
              <a:ext uri="{FF2B5EF4-FFF2-40B4-BE49-F238E27FC236}">
                <a16:creationId xmlns:a16="http://schemas.microsoft.com/office/drawing/2014/main" id="{364C3511-B4A7-5F76-5C96-A649F7F44075}"/>
              </a:ext>
            </a:extLst>
          </p:cNvPr>
          <p:cNvGrpSpPr/>
          <p:nvPr/>
        </p:nvGrpSpPr>
        <p:grpSpPr>
          <a:xfrm>
            <a:off x="6869900" y="2083703"/>
            <a:ext cx="738530" cy="1476000"/>
            <a:chOff x="7120618" y="2334419"/>
            <a:chExt cx="738530" cy="1476000"/>
          </a:xfrm>
        </p:grpSpPr>
        <p:sp>
          <p:nvSpPr>
            <p:cNvPr id="23" name="Rectangle: Rounded Corners 22">
              <a:extLst>
                <a:ext uri="{FF2B5EF4-FFF2-40B4-BE49-F238E27FC236}">
                  <a16:creationId xmlns:a16="http://schemas.microsoft.com/office/drawing/2014/main" id="{4F4E5E8B-91EB-C406-7DC7-4258B97812CA}"/>
                </a:ext>
              </a:extLst>
            </p:cNvPr>
            <p:cNvSpPr/>
            <p:nvPr/>
          </p:nvSpPr>
          <p:spPr>
            <a:xfrm>
              <a:off x="7156298"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TextBox 23">
              <a:extLst>
                <a:ext uri="{FF2B5EF4-FFF2-40B4-BE49-F238E27FC236}">
                  <a16:creationId xmlns:a16="http://schemas.microsoft.com/office/drawing/2014/main" id="{5FD466C8-600F-1FE4-33B0-963DB0B9AA12}"/>
                </a:ext>
              </a:extLst>
            </p:cNvPr>
            <p:cNvSpPr txBox="1"/>
            <p:nvPr/>
          </p:nvSpPr>
          <p:spPr>
            <a:xfrm>
              <a:off x="7120618" y="2366638"/>
              <a:ext cx="702851" cy="461665"/>
            </a:xfrm>
            <a:prstGeom prst="rect">
              <a:avLst/>
            </a:prstGeom>
            <a:noFill/>
            <a:ln>
              <a:noFill/>
            </a:ln>
          </p:spPr>
          <p:txBody>
            <a:bodyPr wrap="square" rtlCol="0">
              <a:spAutoFit/>
            </a:bodyPr>
            <a:lstStyle/>
            <a:p>
              <a:pPr algn="ctr"/>
              <a:r>
                <a:rPr lang="en-NZ" sz="2400" b="1" dirty="0">
                  <a:solidFill>
                    <a:srgbClr val="0033CC"/>
                  </a:solidFill>
                </a:rPr>
                <a:t>A4</a:t>
              </a:r>
            </a:p>
          </p:txBody>
        </p:sp>
      </p:grpSp>
      <p:grpSp>
        <p:nvGrpSpPr>
          <p:cNvPr id="25" name="Group 24">
            <a:extLst>
              <a:ext uri="{FF2B5EF4-FFF2-40B4-BE49-F238E27FC236}">
                <a16:creationId xmlns:a16="http://schemas.microsoft.com/office/drawing/2014/main" id="{D3A776D2-D72A-AA34-755B-0E1BEED38B43}"/>
              </a:ext>
            </a:extLst>
          </p:cNvPr>
          <p:cNvGrpSpPr/>
          <p:nvPr/>
        </p:nvGrpSpPr>
        <p:grpSpPr>
          <a:xfrm>
            <a:off x="4029837" y="3880861"/>
            <a:ext cx="714045" cy="1476000"/>
            <a:chOff x="4840979" y="3895609"/>
            <a:chExt cx="714045" cy="1476000"/>
          </a:xfrm>
        </p:grpSpPr>
        <p:sp>
          <p:nvSpPr>
            <p:cNvPr id="26" name="Rectangle: Rounded Corners 25">
              <a:extLst>
                <a:ext uri="{FF2B5EF4-FFF2-40B4-BE49-F238E27FC236}">
                  <a16:creationId xmlns:a16="http://schemas.microsoft.com/office/drawing/2014/main" id="{8BF09AA2-6DCB-59D4-DFF6-08F56BAD6EDE}"/>
                </a:ext>
              </a:extLst>
            </p:cNvPr>
            <p:cNvSpPr/>
            <p:nvPr/>
          </p:nvSpPr>
          <p:spPr>
            <a:xfrm>
              <a:off x="4840979"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TextBox 26">
              <a:extLst>
                <a:ext uri="{FF2B5EF4-FFF2-40B4-BE49-F238E27FC236}">
                  <a16:creationId xmlns:a16="http://schemas.microsoft.com/office/drawing/2014/main" id="{5E3DC091-F1B3-73FC-3766-2A2203C83BB5}"/>
                </a:ext>
              </a:extLst>
            </p:cNvPr>
            <p:cNvSpPr txBox="1"/>
            <p:nvPr/>
          </p:nvSpPr>
          <p:spPr>
            <a:xfrm>
              <a:off x="4852173" y="3903414"/>
              <a:ext cx="702851" cy="461665"/>
            </a:xfrm>
            <a:prstGeom prst="rect">
              <a:avLst/>
            </a:prstGeom>
            <a:noFill/>
            <a:ln>
              <a:noFill/>
            </a:ln>
          </p:spPr>
          <p:txBody>
            <a:bodyPr wrap="square" rtlCol="0">
              <a:spAutoFit/>
            </a:bodyPr>
            <a:lstStyle/>
            <a:p>
              <a:pPr algn="ctr"/>
              <a:r>
                <a:rPr lang="en-NZ" sz="2400" b="1" dirty="0">
                  <a:solidFill>
                    <a:srgbClr val="0033CC"/>
                  </a:solidFill>
                </a:rPr>
                <a:t>A5</a:t>
              </a:r>
            </a:p>
          </p:txBody>
        </p:sp>
      </p:grpSp>
      <p:grpSp>
        <p:nvGrpSpPr>
          <p:cNvPr id="28" name="Group 27">
            <a:extLst>
              <a:ext uri="{FF2B5EF4-FFF2-40B4-BE49-F238E27FC236}">
                <a16:creationId xmlns:a16="http://schemas.microsoft.com/office/drawing/2014/main" id="{1E5D6407-244C-310B-EC37-10D19F18AB0C}"/>
              </a:ext>
            </a:extLst>
          </p:cNvPr>
          <p:cNvGrpSpPr/>
          <p:nvPr/>
        </p:nvGrpSpPr>
        <p:grpSpPr>
          <a:xfrm>
            <a:off x="4993845" y="3880861"/>
            <a:ext cx="729625" cy="1476000"/>
            <a:chOff x="5613263" y="3895609"/>
            <a:chExt cx="729625" cy="1476000"/>
          </a:xfrm>
        </p:grpSpPr>
        <p:sp>
          <p:nvSpPr>
            <p:cNvPr id="29" name="Rectangle: Rounded Corners 28">
              <a:extLst>
                <a:ext uri="{FF2B5EF4-FFF2-40B4-BE49-F238E27FC236}">
                  <a16:creationId xmlns:a16="http://schemas.microsoft.com/office/drawing/2014/main" id="{8BD90233-0F7A-786F-3069-4C19881C2289}"/>
                </a:ext>
              </a:extLst>
            </p:cNvPr>
            <p:cNvSpPr/>
            <p:nvPr/>
          </p:nvSpPr>
          <p:spPr>
            <a:xfrm>
              <a:off x="5613263"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TextBox 29">
              <a:extLst>
                <a:ext uri="{FF2B5EF4-FFF2-40B4-BE49-F238E27FC236}">
                  <a16:creationId xmlns:a16="http://schemas.microsoft.com/office/drawing/2014/main" id="{B9AE1C88-F7CA-FC80-44D5-F59301DBA8BF}"/>
                </a:ext>
              </a:extLst>
            </p:cNvPr>
            <p:cNvSpPr txBox="1"/>
            <p:nvPr/>
          </p:nvSpPr>
          <p:spPr>
            <a:xfrm>
              <a:off x="5640037" y="3903414"/>
              <a:ext cx="702851" cy="461665"/>
            </a:xfrm>
            <a:prstGeom prst="rect">
              <a:avLst/>
            </a:prstGeom>
            <a:noFill/>
            <a:ln>
              <a:noFill/>
            </a:ln>
          </p:spPr>
          <p:txBody>
            <a:bodyPr wrap="square" rtlCol="0">
              <a:spAutoFit/>
            </a:bodyPr>
            <a:lstStyle/>
            <a:p>
              <a:pPr algn="ctr"/>
              <a:r>
                <a:rPr lang="en-NZ" sz="2400" b="1" dirty="0">
                  <a:solidFill>
                    <a:srgbClr val="0033CC"/>
                  </a:solidFill>
                </a:rPr>
                <a:t>A6</a:t>
              </a:r>
            </a:p>
          </p:txBody>
        </p:sp>
      </p:grpSp>
      <p:grpSp>
        <p:nvGrpSpPr>
          <p:cNvPr id="32" name="Group 31">
            <a:extLst>
              <a:ext uri="{FF2B5EF4-FFF2-40B4-BE49-F238E27FC236}">
                <a16:creationId xmlns:a16="http://schemas.microsoft.com/office/drawing/2014/main" id="{37359D6B-43D5-4228-733B-1A42F9E30833}"/>
              </a:ext>
            </a:extLst>
          </p:cNvPr>
          <p:cNvGrpSpPr/>
          <p:nvPr/>
        </p:nvGrpSpPr>
        <p:grpSpPr>
          <a:xfrm>
            <a:off x="5956320" y="3880861"/>
            <a:ext cx="724503" cy="1476000"/>
            <a:chOff x="6384014" y="3895609"/>
            <a:chExt cx="724503" cy="1476000"/>
          </a:xfrm>
        </p:grpSpPr>
        <p:sp>
          <p:nvSpPr>
            <p:cNvPr id="33" name="Rectangle: Rounded Corners 32">
              <a:extLst>
                <a:ext uri="{FF2B5EF4-FFF2-40B4-BE49-F238E27FC236}">
                  <a16:creationId xmlns:a16="http://schemas.microsoft.com/office/drawing/2014/main" id="{B56F2532-4DD5-E681-BE2C-3CDC2ED8326A}"/>
                </a:ext>
              </a:extLst>
            </p:cNvPr>
            <p:cNvSpPr/>
            <p:nvPr/>
          </p:nvSpPr>
          <p:spPr>
            <a:xfrm>
              <a:off x="6384014"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4" name="TextBox 33">
              <a:extLst>
                <a:ext uri="{FF2B5EF4-FFF2-40B4-BE49-F238E27FC236}">
                  <a16:creationId xmlns:a16="http://schemas.microsoft.com/office/drawing/2014/main" id="{99B0D951-53D2-7258-CEB1-A9069A860EC1}"/>
                </a:ext>
              </a:extLst>
            </p:cNvPr>
            <p:cNvSpPr txBox="1"/>
            <p:nvPr/>
          </p:nvSpPr>
          <p:spPr>
            <a:xfrm>
              <a:off x="6405666" y="3903414"/>
              <a:ext cx="702851" cy="461665"/>
            </a:xfrm>
            <a:prstGeom prst="rect">
              <a:avLst/>
            </a:prstGeom>
            <a:noFill/>
            <a:ln>
              <a:noFill/>
            </a:ln>
          </p:spPr>
          <p:txBody>
            <a:bodyPr wrap="square" rtlCol="0">
              <a:spAutoFit/>
            </a:bodyPr>
            <a:lstStyle/>
            <a:p>
              <a:pPr algn="ctr"/>
              <a:r>
                <a:rPr lang="en-NZ" sz="2400" b="1" dirty="0">
                  <a:solidFill>
                    <a:srgbClr val="0033CC"/>
                  </a:solidFill>
                </a:rPr>
                <a:t>A7</a:t>
              </a:r>
            </a:p>
          </p:txBody>
        </p:sp>
      </p:grpSp>
      <p:grpSp>
        <p:nvGrpSpPr>
          <p:cNvPr id="35" name="Group 34">
            <a:extLst>
              <a:ext uri="{FF2B5EF4-FFF2-40B4-BE49-F238E27FC236}">
                <a16:creationId xmlns:a16="http://schemas.microsoft.com/office/drawing/2014/main" id="{311DAC73-B399-FFC2-3BA5-DD5D7D30B66A}"/>
              </a:ext>
            </a:extLst>
          </p:cNvPr>
          <p:cNvGrpSpPr/>
          <p:nvPr/>
        </p:nvGrpSpPr>
        <p:grpSpPr>
          <a:xfrm>
            <a:off x="6905580" y="3880861"/>
            <a:ext cx="710587" cy="1476000"/>
            <a:chOff x="7156298" y="3895609"/>
            <a:chExt cx="710587" cy="1476000"/>
          </a:xfrm>
        </p:grpSpPr>
        <p:sp>
          <p:nvSpPr>
            <p:cNvPr id="36" name="Rectangle: Rounded Corners 35">
              <a:extLst>
                <a:ext uri="{FF2B5EF4-FFF2-40B4-BE49-F238E27FC236}">
                  <a16:creationId xmlns:a16="http://schemas.microsoft.com/office/drawing/2014/main" id="{1D7B615D-D022-BFE0-8FEC-E71E69DFFCA8}"/>
                </a:ext>
              </a:extLst>
            </p:cNvPr>
            <p:cNvSpPr/>
            <p:nvPr/>
          </p:nvSpPr>
          <p:spPr>
            <a:xfrm>
              <a:off x="7156298"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TextBox 36">
              <a:extLst>
                <a:ext uri="{FF2B5EF4-FFF2-40B4-BE49-F238E27FC236}">
                  <a16:creationId xmlns:a16="http://schemas.microsoft.com/office/drawing/2014/main" id="{FFC5EB03-AE36-127A-1161-C524C3D73D71}"/>
                </a:ext>
              </a:extLst>
            </p:cNvPr>
            <p:cNvSpPr txBox="1"/>
            <p:nvPr/>
          </p:nvSpPr>
          <p:spPr>
            <a:xfrm>
              <a:off x="7164034" y="3903414"/>
              <a:ext cx="702851" cy="461665"/>
            </a:xfrm>
            <a:prstGeom prst="rect">
              <a:avLst/>
            </a:prstGeom>
            <a:noFill/>
            <a:ln>
              <a:noFill/>
            </a:ln>
          </p:spPr>
          <p:txBody>
            <a:bodyPr wrap="square" rtlCol="0">
              <a:spAutoFit/>
            </a:bodyPr>
            <a:lstStyle/>
            <a:p>
              <a:pPr algn="ctr"/>
              <a:r>
                <a:rPr lang="en-NZ" sz="2400" b="1" dirty="0">
                  <a:solidFill>
                    <a:srgbClr val="0033CC"/>
                  </a:solidFill>
                </a:rPr>
                <a:t>A8</a:t>
              </a:r>
            </a:p>
          </p:txBody>
        </p:sp>
      </p:grpSp>
      <p:grpSp>
        <p:nvGrpSpPr>
          <p:cNvPr id="38" name="Group 37">
            <a:extLst>
              <a:ext uri="{FF2B5EF4-FFF2-40B4-BE49-F238E27FC236}">
                <a16:creationId xmlns:a16="http://schemas.microsoft.com/office/drawing/2014/main" id="{4BA7147D-85BE-26A9-C510-489CF97E1A56}"/>
              </a:ext>
            </a:extLst>
          </p:cNvPr>
          <p:cNvGrpSpPr/>
          <p:nvPr/>
        </p:nvGrpSpPr>
        <p:grpSpPr>
          <a:xfrm>
            <a:off x="7895599" y="2083703"/>
            <a:ext cx="729260" cy="1476000"/>
            <a:chOff x="7954593" y="2334419"/>
            <a:chExt cx="729260" cy="1476000"/>
          </a:xfrm>
        </p:grpSpPr>
        <p:sp>
          <p:nvSpPr>
            <p:cNvPr id="39" name="Rectangle: Rounded Corners 38">
              <a:extLst>
                <a:ext uri="{FF2B5EF4-FFF2-40B4-BE49-F238E27FC236}">
                  <a16:creationId xmlns:a16="http://schemas.microsoft.com/office/drawing/2014/main" id="{91BD2C49-3C4A-E1DC-E1B5-86A061E45C96}"/>
                </a:ext>
              </a:extLst>
            </p:cNvPr>
            <p:cNvSpPr/>
            <p:nvPr/>
          </p:nvSpPr>
          <p:spPr>
            <a:xfrm>
              <a:off x="7981003"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0" name="TextBox 39">
              <a:extLst>
                <a:ext uri="{FF2B5EF4-FFF2-40B4-BE49-F238E27FC236}">
                  <a16:creationId xmlns:a16="http://schemas.microsoft.com/office/drawing/2014/main" id="{4E302823-A391-7F0B-F1FF-7325A098C08F}"/>
                </a:ext>
              </a:extLst>
            </p:cNvPr>
            <p:cNvSpPr txBox="1"/>
            <p:nvPr/>
          </p:nvSpPr>
          <p:spPr>
            <a:xfrm>
              <a:off x="7954593" y="2366638"/>
              <a:ext cx="702851" cy="461665"/>
            </a:xfrm>
            <a:prstGeom prst="rect">
              <a:avLst/>
            </a:prstGeom>
            <a:noFill/>
            <a:ln>
              <a:noFill/>
            </a:ln>
          </p:spPr>
          <p:txBody>
            <a:bodyPr wrap="square" rtlCol="0">
              <a:spAutoFit/>
            </a:bodyPr>
            <a:lstStyle/>
            <a:p>
              <a:pPr algn="ctr"/>
              <a:r>
                <a:rPr lang="en-NZ" sz="2400" b="1" dirty="0">
                  <a:solidFill>
                    <a:srgbClr val="0033CC"/>
                  </a:solidFill>
                </a:rPr>
                <a:t>B1</a:t>
              </a:r>
            </a:p>
          </p:txBody>
        </p:sp>
      </p:grpSp>
      <p:grpSp>
        <p:nvGrpSpPr>
          <p:cNvPr id="41" name="Group 40">
            <a:extLst>
              <a:ext uri="{FF2B5EF4-FFF2-40B4-BE49-F238E27FC236}">
                <a16:creationId xmlns:a16="http://schemas.microsoft.com/office/drawing/2014/main" id="{6D24A66A-8096-318C-5A9A-AB33D125C9D0}"/>
              </a:ext>
            </a:extLst>
          </p:cNvPr>
          <p:cNvGrpSpPr/>
          <p:nvPr/>
        </p:nvGrpSpPr>
        <p:grpSpPr>
          <a:xfrm>
            <a:off x="8875187" y="2083703"/>
            <a:ext cx="713680" cy="1476000"/>
            <a:chOff x="8742457" y="2334419"/>
            <a:chExt cx="713680" cy="1476000"/>
          </a:xfrm>
        </p:grpSpPr>
        <p:sp>
          <p:nvSpPr>
            <p:cNvPr id="42" name="Rectangle: Rounded Corners 41">
              <a:extLst>
                <a:ext uri="{FF2B5EF4-FFF2-40B4-BE49-F238E27FC236}">
                  <a16:creationId xmlns:a16="http://schemas.microsoft.com/office/drawing/2014/main" id="{3BDC261B-103E-FEBD-F930-B958212C31FB}"/>
                </a:ext>
              </a:extLst>
            </p:cNvPr>
            <p:cNvSpPr/>
            <p:nvPr/>
          </p:nvSpPr>
          <p:spPr>
            <a:xfrm>
              <a:off x="8753287"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3" name="TextBox 42">
              <a:extLst>
                <a:ext uri="{FF2B5EF4-FFF2-40B4-BE49-F238E27FC236}">
                  <a16:creationId xmlns:a16="http://schemas.microsoft.com/office/drawing/2014/main" id="{0BF40449-31CF-693D-A42C-2CBB47D0CD2C}"/>
                </a:ext>
              </a:extLst>
            </p:cNvPr>
            <p:cNvSpPr txBox="1"/>
            <p:nvPr/>
          </p:nvSpPr>
          <p:spPr>
            <a:xfrm>
              <a:off x="8742457" y="2366638"/>
              <a:ext cx="702851" cy="461665"/>
            </a:xfrm>
            <a:prstGeom prst="rect">
              <a:avLst/>
            </a:prstGeom>
            <a:noFill/>
            <a:ln>
              <a:noFill/>
            </a:ln>
          </p:spPr>
          <p:txBody>
            <a:bodyPr wrap="square" rtlCol="0">
              <a:spAutoFit/>
            </a:bodyPr>
            <a:lstStyle/>
            <a:p>
              <a:pPr algn="ctr"/>
              <a:r>
                <a:rPr lang="en-NZ" sz="2400" b="1" dirty="0">
                  <a:solidFill>
                    <a:srgbClr val="0033CC"/>
                  </a:solidFill>
                </a:rPr>
                <a:t>B2</a:t>
              </a:r>
            </a:p>
          </p:txBody>
        </p:sp>
      </p:grpSp>
      <p:grpSp>
        <p:nvGrpSpPr>
          <p:cNvPr id="44" name="Group 43">
            <a:extLst>
              <a:ext uri="{FF2B5EF4-FFF2-40B4-BE49-F238E27FC236}">
                <a16:creationId xmlns:a16="http://schemas.microsoft.com/office/drawing/2014/main" id="{34CBF6F5-623E-977C-5C38-EC7047417DCF}"/>
              </a:ext>
            </a:extLst>
          </p:cNvPr>
          <p:cNvGrpSpPr/>
          <p:nvPr/>
        </p:nvGrpSpPr>
        <p:grpSpPr>
          <a:xfrm>
            <a:off x="9817792" y="2083703"/>
            <a:ext cx="718802" cy="1476000"/>
            <a:chOff x="9508086" y="2334419"/>
            <a:chExt cx="718802" cy="1476000"/>
          </a:xfrm>
        </p:grpSpPr>
        <p:sp>
          <p:nvSpPr>
            <p:cNvPr id="45" name="Rectangle: Rounded Corners 44">
              <a:extLst>
                <a:ext uri="{FF2B5EF4-FFF2-40B4-BE49-F238E27FC236}">
                  <a16:creationId xmlns:a16="http://schemas.microsoft.com/office/drawing/2014/main" id="{2B33A717-AD97-F23C-2F8C-F50E4B49539B}"/>
                </a:ext>
              </a:extLst>
            </p:cNvPr>
            <p:cNvSpPr/>
            <p:nvPr/>
          </p:nvSpPr>
          <p:spPr>
            <a:xfrm>
              <a:off x="9524038"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6" name="TextBox 45">
              <a:extLst>
                <a:ext uri="{FF2B5EF4-FFF2-40B4-BE49-F238E27FC236}">
                  <a16:creationId xmlns:a16="http://schemas.microsoft.com/office/drawing/2014/main" id="{C3D58BE7-3D7A-41B8-7354-A2AD3646194B}"/>
                </a:ext>
              </a:extLst>
            </p:cNvPr>
            <p:cNvSpPr txBox="1"/>
            <p:nvPr/>
          </p:nvSpPr>
          <p:spPr>
            <a:xfrm>
              <a:off x="9508086" y="2366638"/>
              <a:ext cx="702851" cy="461665"/>
            </a:xfrm>
            <a:prstGeom prst="rect">
              <a:avLst/>
            </a:prstGeom>
            <a:noFill/>
            <a:ln>
              <a:noFill/>
            </a:ln>
          </p:spPr>
          <p:txBody>
            <a:bodyPr wrap="square" rtlCol="0">
              <a:spAutoFit/>
            </a:bodyPr>
            <a:lstStyle/>
            <a:p>
              <a:pPr algn="ctr"/>
              <a:r>
                <a:rPr lang="en-NZ" sz="2400" b="1" dirty="0">
                  <a:solidFill>
                    <a:srgbClr val="0033CC"/>
                  </a:solidFill>
                </a:rPr>
                <a:t>B3</a:t>
              </a:r>
            </a:p>
          </p:txBody>
        </p:sp>
      </p:grpSp>
      <p:grpSp>
        <p:nvGrpSpPr>
          <p:cNvPr id="47" name="Group 46">
            <a:extLst>
              <a:ext uri="{FF2B5EF4-FFF2-40B4-BE49-F238E27FC236}">
                <a16:creationId xmlns:a16="http://schemas.microsoft.com/office/drawing/2014/main" id="{3A29C88E-E3DD-89DB-CA46-588864C805D5}"/>
              </a:ext>
            </a:extLst>
          </p:cNvPr>
          <p:cNvGrpSpPr/>
          <p:nvPr/>
        </p:nvGrpSpPr>
        <p:grpSpPr>
          <a:xfrm>
            <a:off x="10753136" y="2083703"/>
            <a:ext cx="732718" cy="1476000"/>
            <a:chOff x="10266454" y="2334419"/>
            <a:chExt cx="732718" cy="1476000"/>
          </a:xfrm>
        </p:grpSpPr>
        <p:sp>
          <p:nvSpPr>
            <p:cNvPr id="48" name="Rectangle: Rounded Corners 47">
              <a:extLst>
                <a:ext uri="{FF2B5EF4-FFF2-40B4-BE49-F238E27FC236}">
                  <a16:creationId xmlns:a16="http://schemas.microsoft.com/office/drawing/2014/main" id="{0993D026-63D8-0F83-4D36-5C3C3242A961}"/>
                </a:ext>
              </a:extLst>
            </p:cNvPr>
            <p:cNvSpPr/>
            <p:nvPr/>
          </p:nvSpPr>
          <p:spPr>
            <a:xfrm>
              <a:off x="10296322" y="233441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9" name="TextBox 48">
              <a:extLst>
                <a:ext uri="{FF2B5EF4-FFF2-40B4-BE49-F238E27FC236}">
                  <a16:creationId xmlns:a16="http://schemas.microsoft.com/office/drawing/2014/main" id="{BCDA37BD-9050-8167-F3BF-95B79DDB6E78}"/>
                </a:ext>
              </a:extLst>
            </p:cNvPr>
            <p:cNvSpPr txBox="1"/>
            <p:nvPr/>
          </p:nvSpPr>
          <p:spPr>
            <a:xfrm>
              <a:off x="10266454" y="2366638"/>
              <a:ext cx="702851" cy="461665"/>
            </a:xfrm>
            <a:prstGeom prst="rect">
              <a:avLst/>
            </a:prstGeom>
            <a:noFill/>
            <a:ln>
              <a:noFill/>
            </a:ln>
          </p:spPr>
          <p:txBody>
            <a:bodyPr wrap="square" rtlCol="0">
              <a:spAutoFit/>
            </a:bodyPr>
            <a:lstStyle/>
            <a:p>
              <a:pPr algn="ctr"/>
              <a:r>
                <a:rPr lang="en-NZ" sz="2400" b="1" dirty="0">
                  <a:solidFill>
                    <a:srgbClr val="0033CC"/>
                  </a:solidFill>
                </a:rPr>
                <a:t>B4</a:t>
              </a:r>
            </a:p>
          </p:txBody>
        </p:sp>
      </p:grpSp>
      <p:grpSp>
        <p:nvGrpSpPr>
          <p:cNvPr id="50" name="Group 49">
            <a:extLst>
              <a:ext uri="{FF2B5EF4-FFF2-40B4-BE49-F238E27FC236}">
                <a16:creationId xmlns:a16="http://schemas.microsoft.com/office/drawing/2014/main" id="{3B62F090-11EB-EDD5-D2FD-A7314BFC5DA1}"/>
              </a:ext>
            </a:extLst>
          </p:cNvPr>
          <p:cNvGrpSpPr/>
          <p:nvPr/>
        </p:nvGrpSpPr>
        <p:grpSpPr>
          <a:xfrm>
            <a:off x="7895599" y="3880861"/>
            <a:ext cx="729260" cy="1476000"/>
            <a:chOff x="7954593" y="3895609"/>
            <a:chExt cx="729260" cy="1476000"/>
          </a:xfrm>
        </p:grpSpPr>
        <p:sp>
          <p:nvSpPr>
            <p:cNvPr id="51" name="Rectangle: Rounded Corners 50">
              <a:extLst>
                <a:ext uri="{FF2B5EF4-FFF2-40B4-BE49-F238E27FC236}">
                  <a16:creationId xmlns:a16="http://schemas.microsoft.com/office/drawing/2014/main" id="{C866ED15-D5B6-E219-B6A8-24E0AA27623A}"/>
                </a:ext>
              </a:extLst>
            </p:cNvPr>
            <p:cNvSpPr/>
            <p:nvPr/>
          </p:nvSpPr>
          <p:spPr>
            <a:xfrm>
              <a:off x="7981003"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2" name="TextBox 51">
              <a:extLst>
                <a:ext uri="{FF2B5EF4-FFF2-40B4-BE49-F238E27FC236}">
                  <a16:creationId xmlns:a16="http://schemas.microsoft.com/office/drawing/2014/main" id="{5474F523-91EC-D474-1402-C035857F04E5}"/>
                </a:ext>
              </a:extLst>
            </p:cNvPr>
            <p:cNvSpPr txBox="1"/>
            <p:nvPr/>
          </p:nvSpPr>
          <p:spPr>
            <a:xfrm>
              <a:off x="7954593" y="3906601"/>
              <a:ext cx="702851" cy="461665"/>
            </a:xfrm>
            <a:prstGeom prst="rect">
              <a:avLst/>
            </a:prstGeom>
            <a:noFill/>
            <a:ln>
              <a:noFill/>
            </a:ln>
          </p:spPr>
          <p:txBody>
            <a:bodyPr wrap="square" rtlCol="0">
              <a:spAutoFit/>
            </a:bodyPr>
            <a:lstStyle/>
            <a:p>
              <a:pPr algn="ctr"/>
              <a:r>
                <a:rPr lang="en-NZ" sz="2400" b="1" dirty="0">
                  <a:solidFill>
                    <a:srgbClr val="0033CC"/>
                  </a:solidFill>
                </a:rPr>
                <a:t>B5</a:t>
              </a:r>
            </a:p>
          </p:txBody>
        </p:sp>
      </p:grpSp>
      <p:grpSp>
        <p:nvGrpSpPr>
          <p:cNvPr id="53" name="Group 52">
            <a:extLst>
              <a:ext uri="{FF2B5EF4-FFF2-40B4-BE49-F238E27FC236}">
                <a16:creationId xmlns:a16="http://schemas.microsoft.com/office/drawing/2014/main" id="{AE0C6534-A69B-6B07-5697-CE1B02A39776}"/>
              </a:ext>
            </a:extLst>
          </p:cNvPr>
          <p:cNvGrpSpPr/>
          <p:nvPr/>
        </p:nvGrpSpPr>
        <p:grpSpPr>
          <a:xfrm>
            <a:off x="8875187" y="3880861"/>
            <a:ext cx="713680" cy="1476000"/>
            <a:chOff x="8742457" y="3895609"/>
            <a:chExt cx="713680" cy="1476000"/>
          </a:xfrm>
        </p:grpSpPr>
        <p:sp>
          <p:nvSpPr>
            <p:cNvPr id="54" name="Rectangle: Rounded Corners 53">
              <a:extLst>
                <a:ext uri="{FF2B5EF4-FFF2-40B4-BE49-F238E27FC236}">
                  <a16:creationId xmlns:a16="http://schemas.microsoft.com/office/drawing/2014/main" id="{AF72A356-CB8A-94EB-EDAF-E6EFBC354DF3}"/>
                </a:ext>
              </a:extLst>
            </p:cNvPr>
            <p:cNvSpPr/>
            <p:nvPr/>
          </p:nvSpPr>
          <p:spPr>
            <a:xfrm>
              <a:off x="8753287"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5" name="TextBox 54">
              <a:extLst>
                <a:ext uri="{FF2B5EF4-FFF2-40B4-BE49-F238E27FC236}">
                  <a16:creationId xmlns:a16="http://schemas.microsoft.com/office/drawing/2014/main" id="{B1416B04-04A2-308A-74E3-995ED7D4CBEB}"/>
                </a:ext>
              </a:extLst>
            </p:cNvPr>
            <p:cNvSpPr txBox="1"/>
            <p:nvPr/>
          </p:nvSpPr>
          <p:spPr>
            <a:xfrm>
              <a:off x="8742457" y="3906601"/>
              <a:ext cx="702851" cy="461665"/>
            </a:xfrm>
            <a:prstGeom prst="rect">
              <a:avLst/>
            </a:prstGeom>
            <a:noFill/>
            <a:ln>
              <a:noFill/>
            </a:ln>
          </p:spPr>
          <p:txBody>
            <a:bodyPr wrap="square" rtlCol="0">
              <a:spAutoFit/>
            </a:bodyPr>
            <a:lstStyle/>
            <a:p>
              <a:pPr algn="ctr"/>
              <a:r>
                <a:rPr lang="en-NZ" sz="2400" b="1" dirty="0">
                  <a:solidFill>
                    <a:srgbClr val="0033CC"/>
                  </a:solidFill>
                </a:rPr>
                <a:t>B6</a:t>
              </a:r>
            </a:p>
          </p:txBody>
        </p:sp>
      </p:grpSp>
      <p:grpSp>
        <p:nvGrpSpPr>
          <p:cNvPr id="56" name="Group 55">
            <a:extLst>
              <a:ext uri="{FF2B5EF4-FFF2-40B4-BE49-F238E27FC236}">
                <a16:creationId xmlns:a16="http://schemas.microsoft.com/office/drawing/2014/main" id="{58172B22-C9F5-B3DC-5944-20E71B35706B}"/>
              </a:ext>
            </a:extLst>
          </p:cNvPr>
          <p:cNvGrpSpPr/>
          <p:nvPr/>
        </p:nvGrpSpPr>
        <p:grpSpPr>
          <a:xfrm>
            <a:off x="9817792" y="3880861"/>
            <a:ext cx="718802" cy="1476000"/>
            <a:chOff x="9508086" y="3895609"/>
            <a:chExt cx="718802" cy="1476000"/>
          </a:xfrm>
        </p:grpSpPr>
        <p:sp>
          <p:nvSpPr>
            <p:cNvPr id="57" name="Rectangle: Rounded Corners 56">
              <a:extLst>
                <a:ext uri="{FF2B5EF4-FFF2-40B4-BE49-F238E27FC236}">
                  <a16:creationId xmlns:a16="http://schemas.microsoft.com/office/drawing/2014/main" id="{6EEBA54A-F60C-B640-CDFA-B59AD2A6E272}"/>
                </a:ext>
              </a:extLst>
            </p:cNvPr>
            <p:cNvSpPr/>
            <p:nvPr/>
          </p:nvSpPr>
          <p:spPr>
            <a:xfrm>
              <a:off x="9524038"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8" name="TextBox 57">
              <a:extLst>
                <a:ext uri="{FF2B5EF4-FFF2-40B4-BE49-F238E27FC236}">
                  <a16:creationId xmlns:a16="http://schemas.microsoft.com/office/drawing/2014/main" id="{248FDC60-7C76-55AA-B169-BC9B321FAF48}"/>
                </a:ext>
              </a:extLst>
            </p:cNvPr>
            <p:cNvSpPr txBox="1"/>
            <p:nvPr/>
          </p:nvSpPr>
          <p:spPr>
            <a:xfrm>
              <a:off x="9508086" y="3906601"/>
              <a:ext cx="702851" cy="461665"/>
            </a:xfrm>
            <a:prstGeom prst="rect">
              <a:avLst/>
            </a:prstGeom>
            <a:noFill/>
            <a:ln>
              <a:noFill/>
            </a:ln>
          </p:spPr>
          <p:txBody>
            <a:bodyPr wrap="square" rtlCol="0">
              <a:spAutoFit/>
            </a:bodyPr>
            <a:lstStyle/>
            <a:p>
              <a:pPr algn="ctr"/>
              <a:r>
                <a:rPr lang="en-NZ" sz="2400" b="1" dirty="0">
                  <a:solidFill>
                    <a:srgbClr val="0033CC"/>
                  </a:solidFill>
                </a:rPr>
                <a:t>B7</a:t>
              </a:r>
            </a:p>
          </p:txBody>
        </p:sp>
      </p:grpSp>
      <p:grpSp>
        <p:nvGrpSpPr>
          <p:cNvPr id="59" name="Group 58">
            <a:extLst>
              <a:ext uri="{FF2B5EF4-FFF2-40B4-BE49-F238E27FC236}">
                <a16:creationId xmlns:a16="http://schemas.microsoft.com/office/drawing/2014/main" id="{DD6A8680-3A15-5714-7F29-FC789C939D0E}"/>
              </a:ext>
            </a:extLst>
          </p:cNvPr>
          <p:cNvGrpSpPr/>
          <p:nvPr/>
        </p:nvGrpSpPr>
        <p:grpSpPr>
          <a:xfrm>
            <a:off x="10753136" y="3880861"/>
            <a:ext cx="732718" cy="1476000"/>
            <a:chOff x="10266454" y="3895609"/>
            <a:chExt cx="732718" cy="1476000"/>
          </a:xfrm>
        </p:grpSpPr>
        <p:sp>
          <p:nvSpPr>
            <p:cNvPr id="60" name="Rectangle: Rounded Corners 59">
              <a:extLst>
                <a:ext uri="{FF2B5EF4-FFF2-40B4-BE49-F238E27FC236}">
                  <a16:creationId xmlns:a16="http://schemas.microsoft.com/office/drawing/2014/main" id="{86D5EB68-478D-601E-B689-B624A2E31287}"/>
                </a:ext>
              </a:extLst>
            </p:cNvPr>
            <p:cNvSpPr/>
            <p:nvPr/>
          </p:nvSpPr>
          <p:spPr>
            <a:xfrm>
              <a:off x="10296322" y="3895609"/>
              <a:ext cx="702850" cy="1476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1" name="TextBox 60">
              <a:extLst>
                <a:ext uri="{FF2B5EF4-FFF2-40B4-BE49-F238E27FC236}">
                  <a16:creationId xmlns:a16="http://schemas.microsoft.com/office/drawing/2014/main" id="{ACF2D83F-6366-E202-95B9-ED1F88BA202D}"/>
                </a:ext>
              </a:extLst>
            </p:cNvPr>
            <p:cNvSpPr txBox="1"/>
            <p:nvPr/>
          </p:nvSpPr>
          <p:spPr>
            <a:xfrm>
              <a:off x="10266454" y="3906601"/>
              <a:ext cx="702851" cy="461665"/>
            </a:xfrm>
            <a:prstGeom prst="rect">
              <a:avLst/>
            </a:prstGeom>
            <a:noFill/>
            <a:ln>
              <a:noFill/>
            </a:ln>
          </p:spPr>
          <p:txBody>
            <a:bodyPr wrap="square" rtlCol="0">
              <a:spAutoFit/>
            </a:bodyPr>
            <a:lstStyle/>
            <a:p>
              <a:pPr algn="ctr"/>
              <a:r>
                <a:rPr lang="en-NZ" sz="2400" b="1" dirty="0">
                  <a:solidFill>
                    <a:srgbClr val="0033CC"/>
                  </a:solidFill>
                </a:rPr>
                <a:t>B8</a:t>
              </a:r>
            </a:p>
          </p:txBody>
        </p:sp>
      </p:grpSp>
      <p:grpSp>
        <p:nvGrpSpPr>
          <p:cNvPr id="62" name="Group 61">
            <a:extLst>
              <a:ext uri="{FF2B5EF4-FFF2-40B4-BE49-F238E27FC236}">
                <a16:creationId xmlns:a16="http://schemas.microsoft.com/office/drawing/2014/main" id="{92295CAC-9EA5-A4F7-DAB9-F6A094B99BE4}"/>
              </a:ext>
            </a:extLst>
          </p:cNvPr>
          <p:cNvGrpSpPr/>
          <p:nvPr/>
        </p:nvGrpSpPr>
        <p:grpSpPr>
          <a:xfrm>
            <a:off x="4638573" y="5652382"/>
            <a:ext cx="6254023" cy="851092"/>
            <a:chOff x="4804883" y="5445910"/>
            <a:chExt cx="6254023" cy="851092"/>
          </a:xfrm>
        </p:grpSpPr>
        <p:sp>
          <p:nvSpPr>
            <p:cNvPr id="63" name="Rectangle: Rounded Corners 62">
              <a:extLst>
                <a:ext uri="{FF2B5EF4-FFF2-40B4-BE49-F238E27FC236}">
                  <a16:creationId xmlns:a16="http://schemas.microsoft.com/office/drawing/2014/main" id="{DBC9B6FD-D7AB-5AA3-8A2B-34C0D466D607}"/>
                </a:ext>
              </a:extLst>
            </p:cNvPr>
            <p:cNvSpPr/>
            <p:nvPr/>
          </p:nvSpPr>
          <p:spPr>
            <a:xfrm>
              <a:off x="4804883" y="5445910"/>
              <a:ext cx="6254023" cy="851092"/>
            </a:xfrm>
            <a:prstGeom prst="round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4" name="TextBox 63">
              <a:extLst>
                <a:ext uri="{FF2B5EF4-FFF2-40B4-BE49-F238E27FC236}">
                  <a16:creationId xmlns:a16="http://schemas.microsoft.com/office/drawing/2014/main" id="{F0F0DD5C-E38F-4507-9210-57916724456C}"/>
                </a:ext>
              </a:extLst>
            </p:cNvPr>
            <p:cNvSpPr txBox="1"/>
            <p:nvPr/>
          </p:nvSpPr>
          <p:spPr>
            <a:xfrm>
              <a:off x="4840979" y="5464604"/>
              <a:ext cx="3912308" cy="461665"/>
            </a:xfrm>
            <a:prstGeom prst="rect">
              <a:avLst/>
            </a:prstGeom>
            <a:noFill/>
            <a:ln>
              <a:noFill/>
            </a:ln>
          </p:spPr>
          <p:txBody>
            <a:bodyPr wrap="square" rtlCol="0">
              <a:spAutoFit/>
            </a:bodyPr>
            <a:lstStyle/>
            <a:p>
              <a:r>
                <a:rPr lang="en-NZ" sz="2400" b="1" dirty="0">
                  <a:solidFill>
                    <a:srgbClr val="0033CC"/>
                  </a:solidFill>
                </a:rPr>
                <a:t>C - group discussion</a:t>
              </a:r>
            </a:p>
          </p:txBody>
        </p:sp>
      </p:grpSp>
      <p:sp>
        <p:nvSpPr>
          <p:cNvPr id="65" name="TextBox 64"/>
          <p:cNvSpPr txBox="1"/>
          <p:nvPr/>
        </p:nvSpPr>
        <p:spPr>
          <a:xfrm>
            <a:off x="708690" y="1498264"/>
            <a:ext cx="3020385" cy="1323439"/>
          </a:xfrm>
          <a:prstGeom prst="rect">
            <a:avLst/>
          </a:prstGeom>
          <a:noFill/>
        </p:spPr>
        <p:txBody>
          <a:bodyPr wrap="square" rtlCol="0">
            <a:spAutoFit/>
          </a:bodyPr>
          <a:lstStyle/>
          <a:p>
            <a:r>
              <a:rPr lang="en-GB" sz="4000" dirty="0"/>
              <a:t>m-Learning</a:t>
            </a:r>
          </a:p>
          <a:p>
            <a:r>
              <a:rPr lang="en-GB" sz="4000" dirty="0"/>
              <a:t>Microlearning</a:t>
            </a:r>
            <a:endParaRPr lang="en-US" sz="4000" dirty="0"/>
          </a:p>
        </p:txBody>
      </p:sp>
      <p:sp>
        <p:nvSpPr>
          <p:cNvPr id="5" name="Slide Number Placeholder 4"/>
          <p:cNvSpPr>
            <a:spLocks noGrp="1"/>
          </p:cNvSpPr>
          <p:nvPr>
            <p:ph type="sldNum" sz="quarter" idx="12"/>
          </p:nvPr>
        </p:nvSpPr>
        <p:spPr>
          <a:xfrm>
            <a:off x="10507051" y="5901908"/>
            <a:ext cx="771089" cy="365125"/>
          </a:xfrm>
        </p:spPr>
        <p:txBody>
          <a:bodyPr/>
          <a:lstStyle/>
          <a:p>
            <a:fld id="{6D22F896-40B5-4ADD-8801-0D06FADFA095}" type="slidenum">
              <a:rPr lang="en-US" sz="1800" smtClean="0"/>
              <a:t>14</a:t>
            </a:fld>
            <a:endParaRPr lang="en-US" sz="1800" dirty="0"/>
          </a:p>
        </p:txBody>
      </p:sp>
    </p:spTree>
    <p:extLst>
      <p:ext uri="{BB962C8B-B14F-4D97-AF65-F5344CB8AC3E}">
        <p14:creationId xmlns:p14="http://schemas.microsoft.com/office/powerpoint/2010/main" val="238032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1402A4-E44C-9BF5-D095-3D479A60DD16}"/>
              </a:ext>
            </a:extLst>
          </p:cNvPr>
          <p:cNvPicPr>
            <a:picLocks noChangeAspect="1"/>
          </p:cNvPicPr>
          <p:nvPr/>
        </p:nvPicPr>
        <p:blipFill>
          <a:blip r:embed="rId3"/>
          <a:stretch>
            <a:fillRect/>
          </a:stretch>
        </p:blipFill>
        <p:spPr>
          <a:xfrm>
            <a:off x="8671560" y="3922776"/>
            <a:ext cx="3340867" cy="2587752"/>
          </a:xfrm>
          <a:prstGeom prst="rect">
            <a:avLst/>
          </a:prstGeom>
        </p:spPr>
      </p:pic>
      <p:sp>
        <p:nvSpPr>
          <p:cNvPr id="6" name="TextBox 5">
            <a:extLst>
              <a:ext uri="{FF2B5EF4-FFF2-40B4-BE49-F238E27FC236}">
                <a16:creationId xmlns:a16="http://schemas.microsoft.com/office/drawing/2014/main" id="{005B9349-4F25-BC37-748E-37AE8B183B0D}"/>
              </a:ext>
            </a:extLst>
          </p:cNvPr>
          <p:cNvSpPr txBox="1"/>
          <p:nvPr/>
        </p:nvSpPr>
        <p:spPr>
          <a:xfrm>
            <a:off x="417884" y="1415221"/>
            <a:ext cx="10564060" cy="427809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tab pos="8786813" algn="ctr"/>
              </a:tabLst>
              <a:defRPr/>
            </a:pPr>
            <a:endParaRPr lang="en-GB" sz="3200" i="1" u="sng" dirty="0">
              <a:solidFill>
                <a:srgbClr val="000099"/>
              </a:solidFill>
              <a:effectLst/>
              <a:highlight>
                <a:srgbClr val="C0C0C0"/>
              </a:highlight>
              <a:latin typeface="Calibri" panose="020F0502020204030204" pitchFamily="34" charset="0"/>
              <a:ea typeface="Yu Mincho" panose="02020400000000000000" pitchFamily="18" charset="-128"/>
              <a:cs typeface="Arial" panose="020B0604020202020204" pitchFamily="34" charset="0"/>
            </a:endParaRP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000" dirty="0">
                <a:effectLst/>
                <a:latin typeface="Calibri" panose="020F0502020204030204" pitchFamily="34" charset="0"/>
                <a:ea typeface="Yu Mincho" panose="02020400000000000000" pitchFamily="18" charset="-128"/>
                <a:cs typeface="Arial" panose="020B0604020202020204" pitchFamily="34" charset="0"/>
              </a:rPr>
              <a:t>Multi-media (videos/graphics/photos/audio)</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000" dirty="0">
                <a:latin typeface="Calibri" panose="020F0502020204030204" pitchFamily="34" charset="0"/>
                <a:ea typeface="Yu Mincho" panose="02020400000000000000" pitchFamily="18" charset="-128"/>
                <a:cs typeface="Arial" panose="020B0604020202020204" pitchFamily="34" charset="0"/>
              </a:rPr>
              <a:t>Interactive content: touching the screen</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000" noProof="0" dirty="0">
                <a:latin typeface="Calibri" panose="020F0502020204030204" pitchFamily="34" charset="0"/>
                <a:ea typeface="Yu Mincho" panose="02020400000000000000" pitchFamily="18" charset="-128"/>
                <a:cs typeface="Arial" panose="020B0604020202020204" pitchFamily="34" charset="0"/>
              </a:rPr>
              <a:t>Class interactions (group chat and responses)</a:t>
            </a:r>
          </a:p>
          <a:p>
            <a:pPr marL="1160463" indent="-514350">
              <a:buFontTx/>
              <a:buAutoNum type="arabicPeriod"/>
              <a:tabLst>
                <a:tab pos="1428750" algn="ctr"/>
                <a:tab pos="5286375" algn="ctr"/>
                <a:tab pos="8786813" algn="ctr"/>
              </a:tabLst>
              <a:defRPr/>
            </a:pPr>
            <a:r>
              <a:rPr lang="en-GB" sz="3000" dirty="0">
                <a:latin typeface="Calibri" panose="020F0502020204030204" pitchFamily="34" charset="0"/>
                <a:ea typeface="Yu Mincho" panose="02020400000000000000" pitchFamily="18" charset="-128"/>
                <a:cs typeface="Arial" panose="020B0604020202020204" pitchFamily="34" charset="0"/>
              </a:rPr>
              <a:t>Reflective interactivity</a:t>
            </a:r>
            <a:endParaRPr lang="en-GB" sz="3000" noProof="0" dirty="0">
              <a:latin typeface="Calibri" panose="020F0502020204030204" pitchFamily="34" charset="0"/>
              <a:ea typeface="Yu Mincho" panose="02020400000000000000" pitchFamily="18" charset="-128"/>
              <a:cs typeface="Arial" panose="020B0604020202020204" pitchFamily="34" charset="0"/>
            </a:endParaRP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kumimoji="0" lang="en-GB" sz="3000" u="none" strike="noStrike" kern="1200" cap="none" spc="0" normalizeH="0" baseline="0" dirty="0">
                <a:ln>
                  <a:noFill/>
                </a:ln>
                <a:effectLst/>
                <a:uLnTx/>
                <a:uFillTx/>
                <a:latin typeface="Calibri" panose="020F0502020204030204" pitchFamily="34" charset="0"/>
                <a:ea typeface="Yu Mincho" panose="02020400000000000000" pitchFamily="18" charset="-128"/>
                <a:cs typeface="Arial" panose="020B0604020202020204" pitchFamily="34" charset="0"/>
              </a:rPr>
              <a:t>Quizzes (with visual media)</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000" dirty="0">
                <a:latin typeface="Calibri" panose="020F0502020204030204" pitchFamily="34" charset="0"/>
                <a:ea typeface="Yu Mincho" panose="02020400000000000000" pitchFamily="18" charset="-128"/>
                <a:cs typeface="Arial" panose="020B0604020202020204" pitchFamily="34" charset="0"/>
              </a:rPr>
              <a:t>Short </a:t>
            </a:r>
            <a:r>
              <a:rPr lang="en-GB" sz="3000" noProof="0" dirty="0">
                <a:latin typeface="Calibri" panose="020F0502020204030204" pitchFamily="34" charset="0"/>
                <a:ea typeface="Yu Mincho" panose="02020400000000000000" pitchFamily="18" charset="-128"/>
                <a:cs typeface="Arial" panose="020B0604020202020204" pitchFamily="34" charset="0"/>
              </a:rPr>
              <a:t>practical application activities</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kumimoji="0" lang="en-GB" sz="3000" u="none" strike="noStrike" kern="1200" cap="none" spc="0" normalizeH="0" baseline="0" dirty="0">
                <a:ln>
                  <a:noFill/>
                </a:ln>
                <a:effectLst/>
                <a:uLnTx/>
                <a:uFillTx/>
                <a:latin typeface="Calibri" panose="020F0502020204030204" pitchFamily="34" charset="0"/>
                <a:ea typeface="Yu Mincho" panose="02020400000000000000" pitchFamily="18" charset="-128"/>
                <a:cs typeface="Arial" panose="020B0604020202020204" pitchFamily="34" charset="0"/>
              </a:rPr>
              <a:t>Photo/video/audio</a:t>
            </a:r>
            <a:r>
              <a:rPr kumimoji="0" lang="en-GB" sz="3000" u="none" strike="noStrike" kern="1200" cap="none" spc="0" normalizeH="0" dirty="0">
                <a:ln>
                  <a:noFill/>
                </a:ln>
                <a:effectLst/>
                <a:uLnTx/>
                <a:uFillTx/>
                <a:latin typeface="Calibri" panose="020F0502020204030204" pitchFamily="34" charset="0"/>
                <a:ea typeface="Yu Mincho" panose="02020400000000000000" pitchFamily="18" charset="-128"/>
                <a:cs typeface="Arial" panose="020B0604020202020204" pitchFamily="34" charset="0"/>
              </a:rPr>
              <a:t> recording/posts </a:t>
            </a:r>
          </a:p>
          <a:p>
            <a:pPr marL="646113" marR="0" lvl="0" defTabSz="457200" rtl="0" eaLnBrk="1" fontAlgn="auto" latinLnBrk="0" hangingPunct="1">
              <a:lnSpc>
                <a:spcPct val="100000"/>
              </a:lnSpc>
              <a:spcBef>
                <a:spcPts val="0"/>
              </a:spcBef>
              <a:spcAft>
                <a:spcPts val="0"/>
              </a:spcAft>
              <a:buClrTx/>
              <a:buSzTx/>
              <a:tabLst>
                <a:tab pos="1428750" algn="ctr"/>
                <a:tab pos="5286375" algn="ctr"/>
                <a:tab pos="8786813" algn="ctr"/>
              </a:tabLst>
              <a:defRPr/>
            </a:pPr>
            <a:r>
              <a:rPr lang="en-GB" sz="3000" dirty="0">
                <a:latin typeface="Calibri" panose="020F0502020204030204" pitchFamily="34" charset="0"/>
                <a:ea typeface="Yu Mincho" panose="02020400000000000000" pitchFamily="18" charset="-128"/>
                <a:cs typeface="Arial" panose="020B0604020202020204" pitchFamily="34" charset="0"/>
              </a:rPr>
              <a:t>      </a:t>
            </a:r>
            <a:r>
              <a:rPr kumimoji="0" lang="en-GB" sz="3000" u="none" strike="noStrike" kern="1200" cap="none" spc="0" normalizeH="0" dirty="0">
                <a:ln>
                  <a:noFill/>
                </a:ln>
                <a:effectLst/>
                <a:uLnTx/>
                <a:uFillTx/>
                <a:latin typeface="Calibri" panose="020F0502020204030204" pitchFamily="34" charset="0"/>
                <a:ea typeface="Yu Mincho" panose="02020400000000000000" pitchFamily="18" charset="-128"/>
                <a:cs typeface="Arial" panose="020B0604020202020204" pitchFamily="34" charset="0"/>
              </a:rPr>
              <a:t>by students</a:t>
            </a:r>
            <a:endParaRPr kumimoji="0" lang="en-AU" sz="300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7" name="Rectangle 6"/>
          <p:cNvSpPr/>
          <p:nvPr/>
        </p:nvSpPr>
        <p:spPr>
          <a:xfrm>
            <a:off x="1030308" y="707335"/>
            <a:ext cx="6678084" cy="707886"/>
          </a:xfrm>
          <a:prstGeom prst="rect">
            <a:avLst/>
          </a:prstGeom>
        </p:spPr>
        <p:txBody>
          <a:bodyPr wrap="square">
            <a:spAutoFit/>
          </a:bodyPr>
          <a:lstStyle/>
          <a:p>
            <a:r>
              <a:rPr lang="en-GB" sz="4000" dirty="0"/>
              <a:t>MICRO-</a:t>
            </a:r>
            <a:r>
              <a:rPr lang="en-GB" sz="4000" u="sng" dirty="0"/>
              <a:t>LEARNING</a:t>
            </a:r>
            <a:r>
              <a:rPr lang="en-GB" sz="4000" dirty="0"/>
              <a:t> ACTIVITIES</a:t>
            </a:r>
            <a:endParaRPr lang="en-US" sz="4000" dirty="0"/>
          </a:p>
        </p:txBody>
      </p:sp>
      <p:sp>
        <p:nvSpPr>
          <p:cNvPr id="2" name="Slide Number Placeholder 1"/>
          <p:cNvSpPr>
            <a:spLocks noGrp="1"/>
          </p:cNvSpPr>
          <p:nvPr>
            <p:ph type="sldNum" sz="quarter" idx="12"/>
          </p:nvPr>
        </p:nvSpPr>
        <p:spPr>
          <a:xfrm>
            <a:off x="7708392" y="6145403"/>
            <a:ext cx="771089" cy="365125"/>
          </a:xfrm>
        </p:spPr>
        <p:txBody>
          <a:bodyPr/>
          <a:lstStyle/>
          <a:p>
            <a:fld id="{6D22F896-40B5-4ADD-8801-0D06FADFA095}" type="slidenum">
              <a:rPr lang="en-US" sz="1800" smtClean="0"/>
              <a:t>15</a:t>
            </a:fld>
            <a:endParaRPr lang="en-US" sz="1800" dirty="0"/>
          </a:p>
        </p:txBody>
      </p:sp>
    </p:spTree>
    <p:extLst>
      <p:ext uri="{BB962C8B-B14F-4D97-AF65-F5344CB8AC3E}">
        <p14:creationId xmlns:p14="http://schemas.microsoft.com/office/powerpoint/2010/main" val="17577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txEl>
                                              <p:pRg st="8" end="8"/>
                                            </p:txEl>
                                          </p:spTgt>
                                        </p:tgtEl>
                                        <p:attrNameLst>
                                          <p:attrName>style.visibility</p:attrName>
                                        </p:attrNameLst>
                                      </p:cBhvr>
                                      <p:to>
                                        <p:strVal val="visible"/>
                                      </p:to>
                                    </p:set>
                                    <p:animEffect transition="in" filter="fade">
                                      <p:cBhvr>
                                        <p:cTn id="54" dur="1000"/>
                                        <p:tgtEl>
                                          <p:spTgt spid="6">
                                            <p:txEl>
                                              <p:pRg st="8" end="8"/>
                                            </p:txEl>
                                          </p:spTgt>
                                        </p:tgtEl>
                                      </p:cBhvr>
                                    </p:animEffect>
                                    <p:anim calcmode="lin" valueType="num">
                                      <p:cBhvr>
                                        <p:cTn id="5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1402A4-E44C-9BF5-D095-3D479A60DD16}"/>
              </a:ext>
            </a:extLst>
          </p:cNvPr>
          <p:cNvPicPr>
            <a:picLocks noChangeAspect="1"/>
          </p:cNvPicPr>
          <p:nvPr/>
        </p:nvPicPr>
        <p:blipFill>
          <a:blip r:embed="rId3"/>
          <a:stretch>
            <a:fillRect/>
          </a:stretch>
        </p:blipFill>
        <p:spPr>
          <a:xfrm>
            <a:off x="8753856" y="4078224"/>
            <a:ext cx="3340867" cy="2587752"/>
          </a:xfrm>
          <a:prstGeom prst="rect">
            <a:avLst/>
          </a:prstGeom>
        </p:spPr>
      </p:pic>
      <p:sp>
        <p:nvSpPr>
          <p:cNvPr id="7" name="Rectangle 6"/>
          <p:cNvSpPr/>
          <p:nvPr/>
        </p:nvSpPr>
        <p:spPr>
          <a:xfrm>
            <a:off x="1030308" y="707335"/>
            <a:ext cx="9942492" cy="1323439"/>
          </a:xfrm>
          <a:prstGeom prst="rect">
            <a:avLst/>
          </a:prstGeom>
        </p:spPr>
        <p:txBody>
          <a:bodyPr wrap="square">
            <a:spAutoFit/>
          </a:bodyPr>
          <a:lstStyle/>
          <a:p>
            <a:r>
              <a:rPr lang="en-GB" sz="4000" dirty="0"/>
              <a:t>GAMIFICATION </a:t>
            </a:r>
          </a:p>
          <a:p>
            <a:r>
              <a:rPr lang="en-GB" sz="4000" dirty="0"/>
              <a:t>Using game elements to increase motivation </a:t>
            </a:r>
            <a:endParaRPr lang="en-US" sz="4000" dirty="0"/>
          </a:p>
        </p:txBody>
      </p:sp>
      <p:sp>
        <p:nvSpPr>
          <p:cNvPr id="2" name="Rectangle 1"/>
          <p:cNvSpPr/>
          <p:nvPr/>
        </p:nvSpPr>
        <p:spPr>
          <a:xfrm>
            <a:off x="1030308" y="2185398"/>
            <a:ext cx="10939188" cy="4247317"/>
          </a:xfrm>
          <a:prstGeom prst="rect">
            <a:avLst/>
          </a:prstGeom>
        </p:spPr>
        <p:txBody>
          <a:bodyPr wrap="square">
            <a:spAutoFit/>
          </a:bodyPr>
          <a:lstStyle/>
          <a:p>
            <a:pPr marL="457200" indent="-457200">
              <a:buFont typeface="Arial" panose="020B0604020202020204" pitchFamily="34" charset="0"/>
              <a:buChar char="•"/>
            </a:pPr>
            <a:r>
              <a:rPr lang="en-GB" sz="3000" dirty="0"/>
              <a:t>On-screen rewards  (pop-ups, certificates, encouragements)</a:t>
            </a:r>
          </a:p>
          <a:p>
            <a:pPr marL="457200" indent="-457200">
              <a:buFont typeface="Arial" panose="020B0604020202020204" pitchFamily="34" charset="0"/>
              <a:buChar char="•"/>
            </a:pPr>
            <a:r>
              <a:rPr lang="en-GB" sz="3000" dirty="0"/>
              <a:t>Direct feedback (for right and wrong answers)</a:t>
            </a:r>
          </a:p>
          <a:p>
            <a:pPr marL="457200" indent="-457200">
              <a:buFont typeface="Arial" panose="020B0604020202020204" pitchFamily="34" charset="0"/>
              <a:buChar char="•"/>
            </a:pPr>
            <a:r>
              <a:rPr lang="en-GB" sz="3000" dirty="0"/>
              <a:t>Student progress tracking / level completion: </a:t>
            </a:r>
          </a:p>
          <a:p>
            <a:pPr lvl="1"/>
            <a:r>
              <a:rPr lang="en-GB" sz="3000" dirty="0"/>
              <a:t>Badges / points / trophy objects</a:t>
            </a:r>
          </a:p>
          <a:p>
            <a:pPr marL="457200" indent="-457200">
              <a:buFont typeface="Arial" panose="020B0604020202020204" pitchFamily="34" charset="0"/>
              <a:buChar char="•"/>
            </a:pPr>
            <a:r>
              <a:rPr lang="en-GB" sz="3000" dirty="0"/>
              <a:t>Leader boards (friendly competition)</a:t>
            </a:r>
          </a:p>
          <a:p>
            <a:pPr marL="457200" indent="-457200">
              <a:buFont typeface="Arial" panose="020B0604020202020204" pitchFamily="34" charset="0"/>
              <a:buChar char="•"/>
            </a:pPr>
            <a:r>
              <a:rPr lang="en-GB" sz="3000" dirty="0"/>
              <a:t>Class polls (some serious; some fun)</a:t>
            </a:r>
          </a:p>
          <a:p>
            <a:pPr marL="457200" indent="-457200">
              <a:buFont typeface="Arial" panose="020B0604020202020204" pitchFamily="34" charset="0"/>
              <a:buChar char="•"/>
            </a:pPr>
            <a:r>
              <a:rPr lang="en-GB" sz="3000" dirty="0"/>
              <a:t>Challenges with increasing difficulty</a:t>
            </a:r>
          </a:p>
          <a:p>
            <a:pPr marL="457200" indent="-457200">
              <a:buFont typeface="Arial" panose="020B0604020202020204" pitchFamily="34" charset="0"/>
              <a:buChar char="•"/>
            </a:pPr>
            <a:r>
              <a:rPr lang="en-GB" sz="3000" dirty="0"/>
              <a:t>Task completion “unlocks” special  feature </a:t>
            </a:r>
          </a:p>
          <a:p>
            <a:r>
              <a:rPr lang="en-GB" sz="3000" dirty="0"/>
              <a:t>    or new content</a:t>
            </a:r>
          </a:p>
        </p:txBody>
      </p:sp>
      <p:sp>
        <p:nvSpPr>
          <p:cNvPr id="3" name="Slide Number Placeholder 2"/>
          <p:cNvSpPr>
            <a:spLocks noGrp="1"/>
          </p:cNvSpPr>
          <p:nvPr>
            <p:ph type="sldNum" sz="quarter" idx="12"/>
          </p:nvPr>
        </p:nvSpPr>
        <p:spPr>
          <a:xfrm>
            <a:off x="7857540" y="6366783"/>
            <a:ext cx="771089" cy="365125"/>
          </a:xfrm>
        </p:spPr>
        <p:txBody>
          <a:bodyPr/>
          <a:lstStyle/>
          <a:p>
            <a:fld id="{6D22F896-40B5-4ADD-8801-0D06FADFA095}" type="slidenum">
              <a:rPr lang="en-US" sz="1800" smtClean="0"/>
              <a:t>16</a:t>
            </a:fld>
            <a:endParaRPr lang="en-US" sz="1800" dirty="0"/>
          </a:p>
        </p:txBody>
      </p:sp>
    </p:spTree>
    <p:extLst>
      <p:ext uri="{BB962C8B-B14F-4D97-AF65-F5344CB8AC3E}">
        <p14:creationId xmlns:p14="http://schemas.microsoft.com/office/powerpoint/2010/main" val="137621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1402A4-E44C-9BF5-D095-3D479A60DD16}"/>
              </a:ext>
            </a:extLst>
          </p:cNvPr>
          <p:cNvPicPr>
            <a:picLocks noChangeAspect="1"/>
          </p:cNvPicPr>
          <p:nvPr/>
        </p:nvPicPr>
        <p:blipFill>
          <a:blip r:embed="rId2"/>
          <a:stretch>
            <a:fillRect/>
          </a:stretch>
        </p:blipFill>
        <p:spPr>
          <a:xfrm>
            <a:off x="8166216" y="3689663"/>
            <a:ext cx="3654187" cy="2830442"/>
          </a:xfrm>
          <a:prstGeom prst="rect">
            <a:avLst/>
          </a:prstGeom>
        </p:spPr>
      </p:pic>
      <p:sp>
        <p:nvSpPr>
          <p:cNvPr id="6" name="TextBox 5">
            <a:extLst>
              <a:ext uri="{FF2B5EF4-FFF2-40B4-BE49-F238E27FC236}">
                <a16:creationId xmlns:a16="http://schemas.microsoft.com/office/drawing/2014/main" id="{8FEAFC22-4331-E4AC-4AF3-B9C6D91B6524}"/>
              </a:ext>
            </a:extLst>
          </p:cNvPr>
          <p:cNvSpPr txBox="1"/>
          <p:nvPr/>
        </p:nvSpPr>
        <p:spPr>
          <a:xfrm>
            <a:off x="679798" y="1415221"/>
            <a:ext cx="10159616" cy="4031873"/>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tab pos="8786813" algn="ctr"/>
              </a:tabLst>
              <a:defRPr/>
            </a:pPr>
            <a:endParaRPr lang="en-GB" sz="3200" i="1" dirty="0">
              <a:latin typeface="Calibri" panose="020F0502020204030204" pitchFamily="34" charset="0"/>
              <a:ea typeface="Yu Mincho" panose="02020400000000000000" pitchFamily="18" charset="-128"/>
              <a:cs typeface="Arial" panose="020B0604020202020204" pitchFamily="34" charset="0"/>
            </a:endParaRP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200" dirty="0">
                <a:effectLst/>
                <a:latin typeface="+mj-lt"/>
                <a:ea typeface="Yu Mincho" panose="02020400000000000000" pitchFamily="18" charset="-128"/>
                <a:cs typeface="Arial" panose="020B0604020202020204" pitchFamily="34" charset="0"/>
              </a:rPr>
              <a:t>Take a Growspace course, </a:t>
            </a:r>
            <a:r>
              <a:rPr lang="en-GB" sz="3200" u="sng" dirty="0">
                <a:effectLst/>
                <a:latin typeface="+mj-lt"/>
                <a:ea typeface="Yu Mincho" panose="02020400000000000000" pitchFamily="18" charset="-128"/>
                <a:cs typeface="Arial" panose="020B0604020202020204" pitchFamily="34" charset="0"/>
              </a:rPr>
              <a:t>on your mobile phone</a:t>
            </a:r>
            <a:r>
              <a:rPr lang="en-GB" sz="3200" dirty="0">
                <a:effectLst/>
                <a:latin typeface="+mj-lt"/>
                <a:ea typeface="Yu Mincho" panose="02020400000000000000" pitchFamily="18" charset="-128"/>
                <a:cs typeface="Arial" panose="020B0604020202020204" pitchFamily="34" charset="0"/>
              </a:rPr>
              <a:t>!</a:t>
            </a:r>
          </a:p>
          <a:p>
            <a:pPr marL="1160463" lvl="0" indent="-514350">
              <a:buFontTx/>
              <a:buAutoNum type="arabicPeriod"/>
              <a:tabLst>
                <a:tab pos="1428750" algn="ctr"/>
                <a:tab pos="5286375" algn="ctr"/>
                <a:tab pos="8786813" algn="ctr"/>
              </a:tabLst>
              <a:defRPr/>
            </a:pPr>
            <a:r>
              <a:rPr lang="en-GB" sz="3200" noProof="0" dirty="0">
                <a:latin typeface="+mj-lt"/>
                <a:ea typeface="Yu Mincho" panose="02020400000000000000" pitchFamily="18" charset="-128"/>
                <a:cs typeface="Arial" panose="020B0604020202020204" pitchFamily="34" charset="0"/>
              </a:rPr>
              <a:t>Gnowbe courses, </a:t>
            </a:r>
            <a:r>
              <a:rPr lang="en-GB" sz="3200" u="sng" dirty="0">
                <a:latin typeface="+mj-lt"/>
                <a:ea typeface="Yu Mincho" panose="02020400000000000000" pitchFamily="18" charset="-128"/>
                <a:cs typeface="Arial" panose="020B0604020202020204" pitchFamily="34" charset="0"/>
              </a:rPr>
              <a:t>on your mobile phone</a:t>
            </a:r>
            <a:endParaRPr lang="en-GB" sz="3200" noProof="0" dirty="0">
              <a:latin typeface="+mj-lt"/>
              <a:ea typeface="Yu Mincho" panose="02020400000000000000" pitchFamily="18" charset="-128"/>
              <a:cs typeface="Arial" panose="020B0604020202020204" pitchFamily="34" charset="0"/>
            </a:endParaRP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200" dirty="0">
                <a:latin typeface="+mj-lt"/>
                <a:ea typeface="Yu Mincho" panose="02020400000000000000" pitchFamily="18" charset="-128"/>
                <a:cs typeface="Arial" panose="020B0604020202020204" pitchFamily="34" charset="0"/>
              </a:rPr>
              <a:t>Gnowbe microlearning instructional design training</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200" noProof="0" dirty="0">
                <a:latin typeface="+mj-lt"/>
                <a:ea typeface="Yu Mincho" panose="02020400000000000000" pitchFamily="18" charset="-128"/>
                <a:cs typeface="Arial" panose="020B0604020202020204" pitchFamily="34" charset="0"/>
              </a:rPr>
              <a:t>Explore online (Google, YouTube)</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200" dirty="0">
                <a:latin typeface="+mj-lt"/>
                <a:ea typeface="Yu Mincho" panose="02020400000000000000" pitchFamily="18" charset="-128"/>
                <a:cs typeface="Arial" panose="020B0604020202020204" pitchFamily="34" charset="0"/>
              </a:rPr>
              <a:t>SEAN mobile learning guidelines</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200" noProof="0" dirty="0">
                <a:latin typeface="+mj-lt"/>
                <a:ea typeface="Yu Mincho" panose="02020400000000000000" pitchFamily="18" charset="-128"/>
                <a:cs typeface="Arial" panose="020B0604020202020204" pitchFamily="34" charset="0"/>
              </a:rPr>
              <a:t>Try new educational apps</a:t>
            </a:r>
          </a:p>
          <a:p>
            <a:pPr marL="1160463" marR="0" lvl="0" indent="-514350" defTabSz="457200" rtl="0" eaLnBrk="1" fontAlgn="auto" latinLnBrk="0" hangingPunct="1">
              <a:lnSpc>
                <a:spcPct val="100000"/>
              </a:lnSpc>
              <a:spcBef>
                <a:spcPts val="0"/>
              </a:spcBef>
              <a:spcAft>
                <a:spcPts val="0"/>
              </a:spcAft>
              <a:buClrTx/>
              <a:buSzTx/>
              <a:buFontTx/>
              <a:buAutoNum type="arabicPeriod"/>
              <a:tabLst>
                <a:tab pos="1428750" algn="ctr"/>
                <a:tab pos="5286375" algn="ctr"/>
                <a:tab pos="8786813" algn="ctr"/>
              </a:tabLst>
              <a:defRPr/>
            </a:pPr>
            <a:r>
              <a:rPr lang="en-GB" sz="3200" dirty="0">
                <a:latin typeface="+mj-lt"/>
                <a:ea typeface="Yu Mincho" panose="02020400000000000000" pitchFamily="18" charset="-128"/>
                <a:cs typeface="Arial" panose="020B0604020202020204" pitchFamily="34" charset="0"/>
              </a:rPr>
              <a:t>GET STARTED!!!</a:t>
            </a:r>
            <a:endParaRPr lang="en-GB" sz="3200" noProof="0" dirty="0">
              <a:latin typeface="+mj-lt"/>
              <a:ea typeface="Yu Mincho" panose="02020400000000000000" pitchFamily="18" charset="-128"/>
              <a:cs typeface="Arial" panose="020B0604020202020204" pitchFamily="34" charset="0"/>
            </a:endParaRPr>
          </a:p>
        </p:txBody>
      </p:sp>
      <p:sp>
        <p:nvSpPr>
          <p:cNvPr id="7" name="Rectangle 6"/>
          <p:cNvSpPr/>
          <p:nvPr/>
        </p:nvSpPr>
        <p:spPr>
          <a:xfrm>
            <a:off x="1030308" y="707335"/>
            <a:ext cx="9942492" cy="707886"/>
          </a:xfrm>
          <a:prstGeom prst="rect">
            <a:avLst/>
          </a:prstGeom>
        </p:spPr>
        <p:txBody>
          <a:bodyPr wrap="square">
            <a:spAutoFit/>
          </a:bodyPr>
          <a:lstStyle/>
          <a:p>
            <a:r>
              <a:rPr lang="en-GB" sz="4000" dirty="0"/>
              <a:t>Experience m-Learning for yourself</a:t>
            </a:r>
          </a:p>
        </p:txBody>
      </p:sp>
      <p:sp>
        <p:nvSpPr>
          <p:cNvPr id="2" name="Slide Number Placeholder 1"/>
          <p:cNvSpPr>
            <a:spLocks noGrp="1"/>
          </p:cNvSpPr>
          <p:nvPr>
            <p:ph type="sldNum" sz="quarter" idx="12"/>
          </p:nvPr>
        </p:nvSpPr>
        <p:spPr>
          <a:xfrm>
            <a:off x="7240513" y="6154980"/>
            <a:ext cx="771089" cy="365125"/>
          </a:xfrm>
        </p:spPr>
        <p:txBody>
          <a:bodyPr/>
          <a:lstStyle/>
          <a:p>
            <a:fld id="{6D22F896-40B5-4ADD-8801-0D06FADFA095}" type="slidenum">
              <a:rPr lang="en-US" sz="1800" smtClean="0"/>
              <a:t>17</a:t>
            </a:fld>
            <a:endParaRPr lang="en-US" sz="1800" dirty="0"/>
          </a:p>
        </p:txBody>
      </p:sp>
    </p:spTree>
    <p:extLst>
      <p:ext uri="{BB962C8B-B14F-4D97-AF65-F5344CB8AC3E}">
        <p14:creationId xmlns:p14="http://schemas.microsoft.com/office/powerpoint/2010/main" val="240340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Canvas</a:t>
            </a:r>
            <a:endParaRPr lang="en-US" dirty="0"/>
          </a:p>
        </p:txBody>
      </p:sp>
      <p:pic>
        <p:nvPicPr>
          <p:cNvPr id="4" name="Content Placeholder 3"/>
          <p:cNvPicPr>
            <a:picLocks noGrp="1" noChangeAspect="1"/>
          </p:cNvPicPr>
          <p:nvPr>
            <p:ph idx="1"/>
          </p:nvPr>
        </p:nvPicPr>
        <p:blipFill>
          <a:blip r:embed="rId3"/>
          <a:stretch>
            <a:fillRect/>
          </a:stretch>
        </p:blipFill>
        <p:spPr>
          <a:xfrm>
            <a:off x="5643152" y="804736"/>
            <a:ext cx="3363688" cy="5196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p:cNvSpPr>
            <a:spLocks noGrp="1"/>
          </p:cNvSpPr>
          <p:nvPr>
            <p:ph type="sldNum" sz="quarter" idx="12"/>
          </p:nvPr>
        </p:nvSpPr>
        <p:spPr/>
        <p:txBody>
          <a:bodyPr/>
          <a:lstStyle/>
          <a:p>
            <a:fld id="{6D22F896-40B5-4ADD-8801-0D06FADFA095}" type="slidenum">
              <a:rPr lang="en-US" sz="1800" smtClean="0"/>
              <a:t>18</a:t>
            </a:fld>
            <a:endParaRPr lang="en-US" sz="1800" dirty="0"/>
          </a:p>
        </p:txBody>
      </p:sp>
    </p:spTree>
    <p:extLst>
      <p:ext uri="{BB962C8B-B14F-4D97-AF65-F5344CB8AC3E}">
        <p14:creationId xmlns:p14="http://schemas.microsoft.com/office/powerpoint/2010/main" val="3807841311"/>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600230"/>
            <a:ext cx="9905998" cy="1478570"/>
          </a:xfrm>
        </p:spPr>
        <p:txBody>
          <a:bodyPr/>
          <a:lstStyle/>
          <a:p>
            <a:r>
              <a:rPr lang="en-GB" dirty="0"/>
              <a:t>canvas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3163824" y="256883"/>
            <a:ext cx="3813048" cy="6382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rot="728096">
            <a:off x="7321078" y="446937"/>
            <a:ext cx="3148343" cy="5833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fld id="{6D22F896-40B5-4ADD-8801-0D06FADFA095}" type="slidenum">
              <a:rPr lang="en-US" sz="1800" smtClean="0"/>
              <a:t>19</a:t>
            </a:fld>
            <a:endParaRPr lang="en-US" sz="1800" dirty="0"/>
          </a:p>
        </p:txBody>
      </p:sp>
    </p:spTree>
    <p:extLst>
      <p:ext uri="{BB962C8B-B14F-4D97-AF65-F5344CB8AC3E}">
        <p14:creationId xmlns:p14="http://schemas.microsoft.com/office/powerpoint/2010/main" val="2249881003"/>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91315" y="-86264"/>
            <a:ext cx="9905998" cy="893981"/>
          </a:xfrm>
        </p:spPr>
        <p:txBody>
          <a:bodyPr/>
          <a:lstStyle/>
          <a:p>
            <a:r>
              <a:rPr lang="en-GB" dirty="0"/>
              <a:t>Table groups </a:t>
            </a:r>
            <a:endParaRPr lang="en-US" dirty="0"/>
          </a:p>
        </p:txBody>
      </p:sp>
      <p:sp>
        <p:nvSpPr>
          <p:cNvPr id="3" name="Content Placeholder 2"/>
          <p:cNvSpPr>
            <a:spLocks noGrp="1"/>
          </p:cNvSpPr>
          <p:nvPr>
            <p:ph idx="1"/>
          </p:nvPr>
        </p:nvSpPr>
        <p:spPr>
          <a:xfrm>
            <a:off x="951633" y="722612"/>
            <a:ext cx="11004579" cy="6307916"/>
          </a:xfrm>
        </p:spPr>
        <p:txBody>
          <a:bodyPr numCol="2">
            <a:normAutofit fontScale="92500" lnSpcReduction="20000"/>
          </a:bodyPr>
          <a:lstStyle/>
          <a:p>
            <a:pPr marL="457200" indent="-457200">
              <a:buFont typeface="+mj-lt"/>
              <a:buAutoNum type="arabicPeriod"/>
            </a:pPr>
            <a:r>
              <a:rPr lang="en-US" sz="3500" dirty="0"/>
              <a:t>C&amp;MA</a:t>
            </a:r>
          </a:p>
          <a:p>
            <a:pPr marL="457200" indent="-457200">
              <a:buFont typeface="+mj-lt"/>
              <a:buAutoNum type="arabicPeriod"/>
            </a:pPr>
            <a:r>
              <a:rPr lang="en-US" sz="3500" dirty="0"/>
              <a:t>CAMACOP</a:t>
            </a:r>
          </a:p>
          <a:p>
            <a:pPr marL="457200" indent="-457200">
              <a:buFont typeface="+mj-lt"/>
              <a:buAutoNum type="arabicPeriod"/>
            </a:pPr>
            <a:r>
              <a:rPr lang="en-US" sz="3500" dirty="0"/>
              <a:t>Cambodia Institute of TEE</a:t>
            </a:r>
          </a:p>
          <a:p>
            <a:pPr marL="457200" indent="-457200">
              <a:buFont typeface="+mj-lt"/>
              <a:buAutoNum type="arabicPeriod"/>
            </a:pPr>
            <a:r>
              <a:rPr lang="en-US" sz="3500" dirty="0" err="1"/>
              <a:t>Deir</a:t>
            </a:r>
            <a:r>
              <a:rPr lang="en-US" sz="3500" dirty="0"/>
              <a:t> Mar </a:t>
            </a:r>
            <a:r>
              <a:rPr lang="en-US" sz="3500" dirty="0" err="1"/>
              <a:t>Thoma</a:t>
            </a:r>
            <a:endParaRPr lang="en-US" sz="3500" dirty="0"/>
          </a:p>
          <a:p>
            <a:pPr marL="457200" indent="-457200">
              <a:buFont typeface="+mj-lt"/>
              <a:buAutoNum type="arabicPeriod"/>
            </a:pPr>
            <a:r>
              <a:rPr lang="en-US" sz="3500" dirty="0"/>
              <a:t>ITEEN</a:t>
            </a:r>
          </a:p>
          <a:p>
            <a:pPr marL="457200" indent="-457200">
              <a:buFont typeface="+mj-lt"/>
              <a:buAutoNum type="arabicPeriod"/>
            </a:pPr>
            <a:r>
              <a:rPr lang="en-US" sz="3500" dirty="0"/>
              <a:t>ITEEP</a:t>
            </a:r>
          </a:p>
          <a:p>
            <a:pPr marL="457200" indent="-457200">
              <a:buFont typeface="+mj-lt"/>
              <a:buAutoNum type="arabicPeriod"/>
            </a:pPr>
            <a:r>
              <a:rPr lang="en-US" sz="3500" dirty="0"/>
              <a:t>KLTC (Mongolia)</a:t>
            </a:r>
          </a:p>
          <a:p>
            <a:pPr marL="457200" indent="-457200">
              <a:buFont typeface="+mj-lt"/>
              <a:buAutoNum type="arabicPeriod"/>
            </a:pPr>
            <a:r>
              <a:rPr lang="en-US" sz="3500" dirty="0"/>
              <a:t>Lao Evangelical Church</a:t>
            </a:r>
          </a:p>
          <a:p>
            <a:pPr marL="457200" indent="-457200">
              <a:buFont typeface="+mj-lt"/>
              <a:buAutoNum type="arabicPeriod"/>
            </a:pPr>
            <a:r>
              <a:rPr lang="en-US" sz="3500" dirty="0"/>
              <a:t>Mongolian TEE</a:t>
            </a:r>
          </a:p>
          <a:p>
            <a:pPr marL="457200" indent="-457200">
              <a:buFont typeface="+mj-lt"/>
              <a:buAutoNum type="arabicPeriod"/>
            </a:pPr>
            <a:endParaRPr lang="en-US" sz="3500" dirty="0"/>
          </a:p>
          <a:p>
            <a:pPr marL="457200" indent="-457200">
              <a:buFont typeface="+mj-lt"/>
              <a:buAutoNum type="arabicPeriod"/>
            </a:pPr>
            <a:r>
              <a:rPr lang="en-US" sz="3500" dirty="0"/>
              <a:t>Open Theological Seminary</a:t>
            </a:r>
          </a:p>
          <a:p>
            <a:pPr marL="457200" indent="-457200">
              <a:buFont typeface="+mj-lt"/>
              <a:buAutoNum type="arabicPeriod"/>
            </a:pPr>
            <a:r>
              <a:rPr lang="en-US" sz="3500" dirty="0"/>
              <a:t>ORTA</a:t>
            </a:r>
          </a:p>
          <a:p>
            <a:pPr marL="457200" indent="-457200">
              <a:buFont typeface="+mj-lt"/>
              <a:buAutoNum type="arabicPeriod"/>
            </a:pPr>
            <a:r>
              <a:rPr lang="en-US" sz="3500" dirty="0"/>
              <a:t>SEAN Azerbaijan</a:t>
            </a:r>
          </a:p>
          <a:p>
            <a:pPr marL="457200" indent="-457200">
              <a:buFont typeface="+mj-lt"/>
              <a:buAutoNum type="arabicPeriod"/>
            </a:pPr>
            <a:r>
              <a:rPr lang="en-US" sz="3500" dirty="0"/>
              <a:t>TAFTEE</a:t>
            </a:r>
          </a:p>
          <a:p>
            <a:pPr marL="457200" indent="-457200">
              <a:buFont typeface="+mj-lt"/>
              <a:buAutoNum type="arabicPeriod"/>
            </a:pPr>
            <a:r>
              <a:rPr lang="en-US" sz="3500" dirty="0"/>
              <a:t>TEE Kazakhstan</a:t>
            </a:r>
          </a:p>
          <a:p>
            <a:pPr marL="457200" indent="-457200">
              <a:buFont typeface="+mj-lt"/>
              <a:buAutoNum type="arabicPeriod"/>
            </a:pPr>
            <a:r>
              <a:rPr lang="en-US" sz="3500" dirty="0"/>
              <a:t>TEE Malaysia</a:t>
            </a:r>
          </a:p>
          <a:p>
            <a:pPr marL="457200" indent="-457200">
              <a:buFont typeface="+mj-lt"/>
              <a:buAutoNum type="arabicPeriod"/>
            </a:pPr>
            <a:r>
              <a:rPr lang="en-US" sz="3500" dirty="0"/>
              <a:t>South Korea (Russian Diaspora)</a:t>
            </a:r>
          </a:p>
          <a:p>
            <a:pPr marL="457200" indent="-457200">
              <a:buFont typeface="+mj-lt"/>
              <a:buAutoNum type="arabicPeriod"/>
            </a:pPr>
            <a:r>
              <a:rPr lang="en-US" sz="3500" dirty="0"/>
              <a:t>UMIT</a:t>
            </a:r>
          </a:p>
          <a:p>
            <a:pPr marL="457200" indent="-457200">
              <a:buFont typeface="+mj-lt"/>
              <a:buAutoNum type="arabicPeriod"/>
            </a:pPr>
            <a:endParaRPr lang="en-US" dirty="0"/>
          </a:p>
        </p:txBody>
      </p:sp>
      <p:sp>
        <p:nvSpPr>
          <p:cNvPr id="2" name="Slide Number Placeholder 1"/>
          <p:cNvSpPr>
            <a:spLocks noGrp="1"/>
          </p:cNvSpPr>
          <p:nvPr>
            <p:ph type="sldNum" sz="quarter" idx="12"/>
          </p:nvPr>
        </p:nvSpPr>
        <p:spPr/>
        <p:txBody>
          <a:bodyPr/>
          <a:lstStyle/>
          <a:p>
            <a:fld id="{787C9677-89AD-4259-AAF6-0586FF848133}" type="slidenum">
              <a:rPr lang="en-US" sz="2400" smtClean="0"/>
              <a:t>2</a:t>
            </a:fld>
            <a:endParaRPr lang="en-US" sz="2400" dirty="0"/>
          </a:p>
        </p:txBody>
      </p:sp>
    </p:spTree>
    <p:extLst>
      <p:ext uri="{BB962C8B-B14F-4D97-AF65-F5344CB8AC3E}">
        <p14:creationId xmlns:p14="http://schemas.microsoft.com/office/powerpoint/2010/main" val="186169865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canvas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5210937" y="117729"/>
            <a:ext cx="3562350" cy="6457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fld id="{6D22F896-40B5-4ADD-8801-0D06FADFA095}" type="slidenum">
              <a:rPr lang="en-US" sz="1800" smtClean="0"/>
              <a:t>20</a:t>
            </a:fld>
            <a:endParaRPr lang="en-US" sz="1800" dirty="0"/>
          </a:p>
        </p:txBody>
      </p:sp>
    </p:spTree>
    <p:extLst>
      <p:ext uri="{BB962C8B-B14F-4D97-AF65-F5344CB8AC3E}">
        <p14:creationId xmlns:p14="http://schemas.microsoft.com/office/powerpoint/2010/main" val="229086207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18130" y="136969"/>
            <a:ext cx="3408650" cy="6318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GB" dirty="0"/>
              <a:t>canvas</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z="1800" smtClean="0"/>
              <a:t>21</a:t>
            </a:fld>
            <a:endParaRPr lang="en-US" sz="1800" dirty="0"/>
          </a:p>
        </p:txBody>
      </p:sp>
    </p:spTree>
    <p:extLst>
      <p:ext uri="{BB962C8B-B14F-4D97-AF65-F5344CB8AC3E}">
        <p14:creationId xmlns:p14="http://schemas.microsoft.com/office/powerpoint/2010/main" val="379497789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schoology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rot="442043">
            <a:off x="6225332" y="384048"/>
            <a:ext cx="4003265" cy="6153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4"/>
          <p:cNvSpPr>
            <a:spLocks noGrp="1"/>
          </p:cNvSpPr>
          <p:nvPr>
            <p:ph type="sldNum" sz="quarter" idx="12"/>
          </p:nvPr>
        </p:nvSpPr>
        <p:spPr/>
        <p:txBody>
          <a:bodyPr/>
          <a:lstStyle/>
          <a:p>
            <a:fld id="{6D22F896-40B5-4ADD-8801-0D06FADFA095}" type="slidenum">
              <a:rPr lang="en-US" sz="1900" smtClean="0"/>
              <a:t>22</a:t>
            </a:fld>
            <a:endParaRPr lang="en-US" sz="1900" dirty="0"/>
          </a:p>
        </p:txBody>
      </p:sp>
    </p:spTree>
    <p:extLst>
      <p:ext uri="{BB962C8B-B14F-4D97-AF65-F5344CB8AC3E}">
        <p14:creationId xmlns:p14="http://schemas.microsoft.com/office/powerpoint/2010/main" val="300374431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GROWSPace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rot="656119">
            <a:off x="6897132" y="238740"/>
            <a:ext cx="3072433" cy="5802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4"/>
          <p:cNvSpPr>
            <a:spLocks noGrp="1"/>
          </p:cNvSpPr>
          <p:nvPr>
            <p:ph type="sldNum" sz="quarter" idx="12"/>
          </p:nvPr>
        </p:nvSpPr>
        <p:spPr/>
        <p:txBody>
          <a:bodyPr/>
          <a:lstStyle/>
          <a:p>
            <a:fld id="{6D22F896-40B5-4ADD-8801-0D06FADFA095}" type="slidenum">
              <a:rPr lang="en-US" sz="1800" smtClean="0"/>
              <a:t>23</a:t>
            </a:fld>
            <a:endParaRPr lang="en-US" sz="1800" dirty="0"/>
          </a:p>
        </p:txBody>
      </p:sp>
    </p:spTree>
    <p:extLst>
      <p:ext uri="{BB962C8B-B14F-4D97-AF65-F5344CB8AC3E}">
        <p14:creationId xmlns:p14="http://schemas.microsoft.com/office/powerpoint/2010/main" val="56369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owSpace Video (O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0160" y="502920"/>
            <a:ext cx="10051440" cy="5654252"/>
          </a:xfrm>
        </p:spPr>
      </p:pic>
      <p:sp>
        <p:nvSpPr>
          <p:cNvPr id="6" name="Title 5"/>
          <p:cNvSpPr>
            <a:spLocks noGrp="1"/>
          </p:cNvSpPr>
          <p:nvPr>
            <p:ph type="title"/>
          </p:nvPr>
        </p:nvSpPr>
        <p:spPr/>
        <p:txBody>
          <a:bodyPr/>
          <a:lstStyle/>
          <a:p>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82797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7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1826" y="1914144"/>
            <a:ext cx="5602913" cy="4943856"/>
          </a:xfrm>
        </p:spPr>
        <p:txBody>
          <a:bodyPr>
            <a:normAutofit fontScale="92500" lnSpcReduction="10000"/>
          </a:bodyPr>
          <a:lstStyle/>
          <a:p>
            <a:pPr marL="450850" indent="-450850">
              <a:lnSpc>
                <a:spcPct val="100000"/>
              </a:lnSpc>
            </a:pPr>
            <a:r>
              <a:rPr lang="en-GB" sz="3600" dirty="0"/>
              <a:t>e-Learning size (A4)</a:t>
            </a:r>
            <a:br>
              <a:rPr lang="en-GB" sz="3600" dirty="0"/>
            </a:br>
            <a:r>
              <a:rPr lang="en-GB" sz="3600" dirty="0"/>
              <a:t>(other sizes possible)</a:t>
            </a:r>
          </a:p>
          <a:p>
            <a:pPr marL="450850" indent="-450850">
              <a:lnSpc>
                <a:spcPct val="100000"/>
              </a:lnSpc>
            </a:pPr>
            <a:r>
              <a:rPr lang="en-GB" sz="3600" dirty="0"/>
              <a:t>Divided into 10 parts</a:t>
            </a:r>
          </a:p>
          <a:p>
            <a:pPr marL="450850" indent="-450850">
              <a:lnSpc>
                <a:spcPct val="100000"/>
              </a:lnSpc>
            </a:pPr>
            <a:r>
              <a:rPr lang="en-GB" sz="3600" dirty="0"/>
              <a:t>Foxit PDF Reader </a:t>
            </a:r>
            <a:br>
              <a:rPr lang="en-GB" sz="3600" dirty="0"/>
            </a:br>
            <a:r>
              <a:rPr lang="en-GB" sz="3600" dirty="0"/>
              <a:t>(not Adobe or browser)</a:t>
            </a:r>
          </a:p>
          <a:p>
            <a:pPr marL="450850" indent="-450850">
              <a:lnSpc>
                <a:spcPct val="100000"/>
              </a:lnSpc>
            </a:pPr>
            <a:r>
              <a:rPr lang="en-GB" sz="3600" dirty="0"/>
              <a:t>Students upload to LMS - tutors can check their work!</a:t>
            </a:r>
          </a:p>
          <a:p>
            <a:pPr marL="450850" indent="-450850">
              <a:lnSpc>
                <a:spcPct val="100000"/>
              </a:lnSpc>
            </a:pPr>
            <a:r>
              <a:rPr lang="en-GB" sz="3600" dirty="0"/>
              <a:t>2 weeks’ work (!) to </a:t>
            </a:r>
            <a:br>
              <a:rPr lang="en-GB" sz="3600" dirty="0"/>
            </a:br>
            <a:r>
              <a:rPr lang="en-GB" sz="3600" dirty="0"/>
              <a:t>convert MS Word doc</a:t>
            </a:r>
          </a:p>
        </p:txBody>
      </p:sp>
      <p:grpSp>
        <p:nvGrpSpPr>
          <p:cNvPr id="13" name="Group 12">
            <a:extLst>
              <a:ext uri="{FF2B5EF4-FFF2-40B4-BE49-F238E27FC236}">
                <a16:creationId xmlns:a16="http://schemas.microsoft.com/office/drawing/2014/main" id="{F329D2E1-6366-9258-0A6E-96F2131A0511}"/>
              </a:ext>
            </a:extLst>
          </p:cNvPr>
          <p:cNvGrpSpPr/>
          <p:nvPr/>
        </p:nvGrpSpPr>
        <p:grpSpPr>
          <a:xfrm>
            <a:off x="4952589" y="827588"/>
            <a:ext cx="6793586" cy="5951163"/>
            <a:chOff x="7138074" y="1051029"/>
            <a:chExt cx="5589447" cy="5060291"/>
          </a:xfrm>
        </p:grpSpPr>
        <p:pic>
          <p:nvPicPr>
            <p:cNvPr id="4" name="Picture 3">
              <a:extLst>
                <a:ext uri="{FF2B5EF4-FFF2-40B4-BE49-F238E27FC236}">
                  <a16:creationId xmlns:a16="http://schemas.microsoft.com/office/drawing/2014/main" id="{554AF21F-9724-A112-BE76-E20158A0E437}"/>
                </a:ext>
              </a:extLst>
            </p:cNvPr>
            <p:cNvPicPr>
              <a:picLocks noChangeAspect="1"/>
            </p:cNvPicPr>
            <p:nvPr/>
          </p:nvPicPr>
          <p:blipFill>
            <a:blip r:embed="rId3"/>
            <a:stretch>
              <a:fillRect/>
            </a:stretch>
          </p:blipFill>
          <p:spPr>
            <a:xfrm>
              <a:off x="8169244" y="1051029"/>
              <a:ext cx="3626125" cy="5060291"/>
            </a:xfrm>
            <a:prstGeom prst="rect">
              <a:avLst/>
            </a:prstGeom>
            <a:ln w="28575">
              <a:solidFill>
                <a:srgbClr val="0070C0"/>
              </a:solidFill>
            </a:ln>
          </p:spPr>
        </p:pic>
        <p:grpSp>
          <p:nvGrpSpPr>
            <p:cNvPr id="6" name="Group 5">
              <a:extLst>
                <a:ext uri="{FF2B5EF4-FFF2-40B4-BE49-F238E27FC236}">
                  <a16:creationId xmlns:a16="http://schemas.microsoft.com/office/drawing/2014/main" id="{FD3CFB9F-0B97-2E11-1990-610D90627E2E}"/>
                </a:ext>
              </a:extLst>
            </p:cNvPr>
            <p:cNvGrpSpPr/>
            <p:nvPr/>
          </p:nvGrpSpPr>
          <p:grpSpPr>
            <a:xfrm>
              <a:off x="8411783" y="2499095"/>
              <a:ext cx="4315738" cy="1497669"/>
              <a:chOff x="1680783" y="3095995"/>
              <a:chExt cx="4315738" cy="1497669"/>
            </a:xfrm>
          </p:grpSpPr>
          <p:cxnSp>
            <p:nvCxnSpPr>
              <p:cNvPr id="9" name="Straight Arrow Connector 8">
                <a:extLst>
                  <a:ext uri="{FF2B5EF4-FFF2-40B4-BE49-F238E27FC236}">
                    <a16:creationId xmlns:a16="http://schemas.microsoft.com/office/drawing/2014/main" id="{BC6ECDB7-7F72-D101-0C51-270CC2DDAC36}"/>
                  </a:ext>
                </a:extLst>
              </p:cNvPr>
              <p:cNvCxnSpPr>
                <a:cxnSpLocks/>
              </p:cNvCxnSpPr>
              <p:nvPr/>
            </p:nvCxnSpPr>
            <p:spPr>
              <a:xfrm flipH="1">
                <a:off x="2199397" y="3569172"/>
                <a:ext cx="912521" cy="52435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B674FCF-D955-F9C1-D0EC-63E38C298594}"/>
                  </a:ext>
                </a:extLst>
              </p:cNvPr>
              <p:cNvSpPr txBox="1"/>
              <p:nvPr/>
            </p:nvSpPr>
            <p:spPr>
              <a:xfrm>
                <a:off x="2987828" y="3095995"/>
                <a:ext cx="3008693" cy="550996"/>
              </a:xfrm>
              <a:prstGeom prst="rect">
                <a:avLst/>
              </a:prstGeom>
              <a:solidFill>
                <a:srgbClr val="0070C0"/>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prstClr val="white"/>
                    </a:solidFill>
                    <a:effectLst/>
                    <a:uLnTx/>
                    <a:uFillTx/>
                    <a:latin typeface="Tw Cen MT" panose="020B0602020104020603"/>
                    <a:ea typeface="+mn-ea"/>
                    <a:cs typeface="+mn-cs"/>
                  </a:rPr>
                  <a:t>Embedded Audio</a:t>
                </a:r>
              </a:p>
            </p:txBody>
          </p:sp>
          <p:sp>
            <p:nvSpPr>
              <p:cNvPr id="8" name="Rectangle: Rounded Corners 7">
                <a:extLst>
                  <a:ext uri="{FF2B5EF4-FFF2-40B4-BE49-F238E27FC236}">
                    <a16:creationId xmlns:a16="http://schemas.microsoft.com/office/drawing/2014/main" id="{CD2F603E-3FAB-F8D4-4CD8-EB880E897306}"/>
                  </a:ext>
                </a:extLst>
              </p:cNvPr>
              <p:cNvSpPr/>
              <p:nvPr/>
            </p:nvSpPr>
            <p:spPr>
              <a:xfrm>
                <a:off x="1680783" y="4049737"/>
                <a:ext cx="518614" cy="460783"/>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0FE3224D-BE9A-BB7A-8FD2-CC243078C243}"/>
                  </a:ext>
                </a:extLst>
              </p:cNvPr>
              <p:cNvSpPr txBox="1"/>
              <p:nvPr/>
            </p:nvSpPr>
            <p:spPr>
              <a:xfrm>
                <a:off x="1746181" y="3943842"/>
                <a:ext cx="504000" cy="6498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white"/>
                    </a:solidFill>
                    <a:effectLst/>
                    <a:uLnTx/>
                    <a:uFillTx/>
                    <a:latin typeface="FontAwesome" pitchFamily="2" charset="0"/>
                    <a:ea typeface="+mn-ea"/>
                    <a:cs typeface="+mn-cs"/>
                  </a:rPr>
                  <a:t></a:t>
                </a:r>
                <a:endParaRPr kumimoji="0" lang="en-AU" sz="4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5" name="TextBox 4">
              <a:extLst>
                <a:ext uri="{FF2B5EF4-FFF2-40B4-BE49-F238E27FC236}">
                  <a16:creationId xmlns:a16="http://schemas.microsoft.com/office/drawing/2014/main" id="{190FF694-407A-EE14-CB8D-E53BDDEC51A8}"/>
                </a:ext>
              </a:extLst>
            </p:cNvPr>
            <p:cNvSpPr txBox="1"/>
            <p:nvPr/>
          </p:nvSpPr>
          <p:spPr>
            <a:xfrm>
              <a:off x="7138074" y="1074911"/>
              <a:ext cx="1252355" cy="1132603"/>
            </a:xfrm>
            <a:prstGeom prst="rect">
              <a:avLst/>
            </a:prstGeom>
            <a:solidFill>
              <a:srgbClr val="0070C0"/>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prstClr val="white"/>
                  </a:solidFill>
                  <a:effectLst/>
                  <a:uLnTx/>
                  <a:uFillTx/>
                  <a:latin typeface="Tw Cen MT" panose="020B0602020104020603"/>
                  <a:ea typeface="+mn-ea"/>
                  <a:cs typeface="+mn-cs"/>
                </a:rPr>
                <a:t>PDF Forms</a:t>
              </a:r>
            </a:p>
          </p:txBody>
        </p:sp>
      </p:grpSp>
      <p:grpSp>
        <p:nvGrpSpPr>
          <p:cNvPr id="21" name="Group 20">
            <a:extLst>
              <a:ext uri="{FF2B5EF4-FFF2-40B4-BE49-F238E27FC236}">
                <a16:creationId xmlns:a16="http://schemas.microsoft.com/office/drawing/2014/main" id="{72532A84-4F0A-FA53-EBA3-9DEF05885EB1}"/>
              </a:ext>
            </a:extLst>
          </p:cNvPr>
          <p:cNvGrpSpPr/>
          <p:nvPr/>
        </p:nvGrpSpPr>
        <p:grpSpPr>
          <a:xfrm>
            <a:off x="1403548" y="136856"/>
            <a:ext cx="2632003" cy="1620622"/>
            <a:chOff x="2802375" y="283608"/>
            <a:chExt cx="2557414" cy="1640466"/>
          </a:xfrm>
        </p:grpSpPr>
        <p:sp>
          <p:nvSpPr>
            <p:cNvPr id="20" name="Rectangle: Rounded Corners 19">
              <a:extLst>
                <a:ext uri="{FF2B5EF4-FFF2-40B4-BE49-F238E27FC236}">
                  <a16:creationId xmlns:a16="http://schemas.microsoft.com/office/drawing/2014/main" id="{251E56FC-DAAF-2DCE-4514-9D10230CC0E2}"/>
                </a:ext>
              </a:extLst>
            </p:cNvPr>
            <p:cNvSpPr/>
            <p:nvPr/>
          </p:nvSpPr>
          <p:spPr>
            <a:xfrm>
              <a:off x="2802375" y="283608"/>
              <a:ext cx="2557414" cy="161233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17" name="Group 16">
              <a:extLst>
                <a:ext uri="{FF2B5EF4-FFF2-40B4-BE49-F238E27FC236}">
                  <a16:creationId xmlns:a16="http://schemas.microsoft.com/office/drawing/2014/main" id="{24E9C7F3-0FF6-222B-066E-48732A4FC4C6}"/>
                </a:ext>
              </a:extLst>
            </p:cNvPr>
            <p:cNvGrpSpPr/>
            <p:nvPr/>
          </p:nvGrpSpPr>
          <p:grpSpPr>
            <a:xfrm>
              <a:off x="2886783" y="311744"/>
              <a:ext cx="2416732" cy="1612330"/>
              <a:chOff x="1429844" y="324046"/>
              <a:chExt cx="2416732" cy="1612330"/>
            </a:xfrm>
          </p:grpSpPr>
          <p:pic>
            <p:nvPicPr>
              <p:cNvPr id="18" name="Picture 17">
                <a:extLst>
                  <a:ext uri="{FF2B5EF4-FFF2-40B4-BE49-F238E27FC236}">
                    <a16:creationId xmlns:a16="http://schemas.microsoft.com/office/drawing/2014/main" id="{FE1C3679-1966-1C4B-D745-34074306D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740" y="324046"/>
                <a:ext cx="1794940" cy="1075831"/>
              </a:xfrm>
              <a:prstGeom prst="rect">
                <a:avLst/>
              </a:prstGeom>
            </p:spPr>
          </p:pic>
          <p:sp>
            <p:nvSpPr>
              <p:cNvPr id="19" name="TextBox 18">
                <a:extLst>
                  <a:ext uri="{FF2B5EF4-FFF2-40B4-BE49-F238E27FC236}">
                    <a16:creationId xmlns:a16="http://schemas.microsoft.com/office/drawing/2014/main" id="{1BE66C38-0004-B808-FB74-2C35690D46AC}"/>
                  </a:ext>
                </a:extLst>
              </p:cNvPr>
              <p:cNvSpPr txBox="1"/>
              <p:nvPr/>
            </p:nvSpPr>
            <p:spPr>
              <a:xfrm>
                <a:off x="1429844" y="1336212"/>
                <a:ext cx="2416732"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0" cap="none" spc="0" normalizeH="0" baseline="0" noProof="0" dirty="0">
                    <a:ln>
                      <a:noFill/>
                    </a:ln>
                    <a:solidFill>
                      <a:prstClr val="black"/>
                    </a:solidFill>
                    <a:effectLst/>
                    <a:uLnTx/>
                    <a:uFillTx/>
                    <a:latin typeface="Tw Cen MT" panose="020B0602020104020603"/>
                    <a:ea typeface="+mn-ea"/>
                    <a:cs typeface="+mn-cs"/>
                  </a:rPr>
                  <a:t>Program for Theological </a:t>
                </a:r>
                <a:br>
                  <a:rPr kumimoji="0" lang="en-NZ" sz="1800" b="0" i="0" u="none" strike="noStrike" kern="0" cap="none" spc="0" normalizeH="0" baseline="0" noProof="0" dirty="0">
                    <a:ln>
                      <a:noFill/>
                    </a:ln>
                    <a:solidFill>
                      <a:prstClr val="black"/>
                    </a:solidFill>
                    <a:effectLst/>
                    <a:uLnTx/>
                    <a:uFillTx/>
                    <a:latin typeface="Tw Cen MT" panose="020B0602020104020603"/>
                    <a:ea typeface="+mn-ea"/>
                    <a:cs typeface="+mn-cs"/>
                  </a:rPr>
                </a:br>
                <a:r>
                  <a:rPr kumimoji="0" lang="en-NZ" sz="1500" b="0" i="0" u="none" strike="noStrike" kern="0" cap="none" spc="0" normalizeH="0" baseline="0" noProof="0" dirty="0">
                    <a:ln>
                      <a:noFill/>
                    </a:ln>
                    <a:solidFill>
                      <a:prstClr val="black"/>
                    </a:solidFill>
                    <a:effectLst/>
                    <a:uLnTx/>
                    <a:uFillTx/>
                    <a:latin typeface="Tw Cen MT" panose="020B0602020104020603"/>
                    <a:ea typeface="+mn-ea"/>
                    <a:cs typeface="+mn-cs"/>
                  </a:rPr>
                  <a:t>Education by Extension (PTEE)</a:t>
                </a:r>
              </a:p>
            </p:txBody>
          </p:sp>
        </p:grpSp>
      </p:grpSp>
      <p:cxnSp>
        <p:nvCxnSpPr>
          <p:cNvPr id="25" name="Straight Arrow Connector 24">
            <a:extLst>
              <a:ext uri="{FF2B5EF4-FFF2-40B4-BE49-F238E27FC236}">
                <a16:creationId xmlns:a16="http://schemas.microsoft.com/office/drawing/2014/main" id="{7E078C43-B25E-FF2F-2DEE-427E3759CFE2}"/>
              </a:ext>
            </a:extLst>
          </p:cNvPr>
          <p:cNvCxnSpPr>
            <a:cxnSpLocks noChangeAspect="1"/>
          </p:cNvCxnSpPr>
          <p:nvPr/>
        </p:nvCxnSpPr>
        <p:spPr>
          <a:xfrm flipH="1">
            <a:off x="7533937" y="5195912"/>
            <a:ext cx="900000" cy="50888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57392" y="78478"/>
            <a:ext cx="6810831" cy="711184"/>
          </a:xfrm>
          <a:solidFill>
            <a:srgbClr val="FFFF99"/>
          </a:solidFill>
        </p:spPr>
        <p:txBody>
          <a:bodyPr>
            <a:normAutofit/>
          </a:bodyPr>
          <a:lstStyle/>
          <a:p>
            <a:r>
              <a:rPr lang="en-US" sz="4000" cap="none" dirty="0">
                <a:solidFill>
                  <a:schemeClr val="bg1"/>
                </a:solidFill>
              </a:rPr>
              <a:t>Bachelor level course workbooks</a:t>
            </a:r>
          </a:p>
        </p:txBody>
      </p:sp>
      <p:sp>
        <p:nvSpPr>
          <p:cNvPr id="26" name="TextBox 25">
            <a:extLst>
              <a:ext uri="{FF2B5EF4-FFF2-40B4-BE49-F238E27FC236}">
                <a16:creationId xmlns:a16="http://schemas.microsoft.com/office/drawing/2014/main" id="{B0DB22B3-6996-4355-893F-BD4F007BB331}"/>
              </a:ext>
            </a:extLst>
          </p:cNvPr>
          <p:cNvSpPr txBox="1"/>
          <p:nvPr/>
        </p:nvSpPr>
        <p:spPr>
          <a:xfrm>
            <a:off x="8184916" y="4631830"/>
            <a:ext cx="3778615" cy="646331"/>
          </a:xfrm>
          <a:prstGeom prst="rect">
            <a:avLst/>
          </a:prstGeom>
          <a:solidFill>
            <a:srgbClr val="0070C0"/>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prstClr val="white"/>
                </a:solidFill>
                <a:effectLst/>
                <a:uLnTx/>
                <a:uFillTx/>
                <a:latin typeface="Tw Cen MT" panose="020B0602020104020603"/>
                <a:ea typeface="+mn-ea"/>
                <a:cs typeface="+mn-cs"/>
              </a:rPr>
              <a:t>Video link (URL)</a:t>
            </a:r>
          </a:p>
        </p:txBody>
      </p:sp>
      <p:sp>
        <p:nvSpPr>
          <p:cNvPr id="28" name="Rectangle: Rounded Corners 27">
            <a:extLst>
              <a:ext uri="{FF2B5EF4-FFF2-40B4-BE49-F238E27FC236}">
                <a16:creationId xmlns:a16="http://schemas.microsoft.com/office/drawing/2014/main" id="{6813A31D-E9A1-6493-D1BF-2D000B58070E}"/>
              </a:ext>
            </a:extLst>
          </p:cNvPr>
          <p:cNvSpPr/>
          <p:nvPr/>
        </p:nvSpPr>
        <p:spPr>
          <a:xfrm>
            <a:off x="6401142" y="5703978"/>
            <a:ext cx="2133258" cy="2520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7" name="TextBox 26">
            <a:extLst>
              <a:ext uri="{FF2B5EF4-FFF2-40B4-BE49-F238E27FC236}">
                <a16:creationId xmlns:a16="http://schemas.microsoft.com/office/drawing/2014/main" id="{7848A06B-F2CF-A1C0-E806-732C51AB63D7}"/>
              </a:ext>
            </a:extLst>
          </p:cNvPr>
          <p:cNvSpPr txBox="1"/>
          <p:nvPr/>
        </p:nvSpPr>
        <p:spPr>
          <a:xfrm>
            <a:off x="6426542" y="5507191"/>
            <a:ext cx="217343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white"/>
                </a:solidFill>
                <a:effectLst/>
                <a:uLnTx/>
                <a:uFillTx/>
                <a:latin typeface="Tw Cen MT" panose="020B0602020104020603"/>
                <a:ea typeface="+mn-ea"/>
                <a:cs typeface="+mn-cs"/>
                <a:hlinkClick r:id="rId5">
                  <a:extLst>
                    <a:ext uri="{A12FA001-AC4F-418D-AE19-62706E023703}">
                      <ahyp:hlinkClr xmlns:ahyp="http://schemas.microsoft.com/office/drawing/2018/hyperlinkcolor" val="tx"/>
                    </a:ext>
                  </a:extLst>
                </a:hlinkClick>
              </a:rPr>
              <a:t>www.xyz.com</a:t>
            </a:r>
            <a:r>
              <a:rPr kumimoji="0" lang="en-NZ" sz="2800" b="0" i="0" u="none" strike="noStrike" kern="1200" cap="none" spc="0" normalizeH="0" baseline="0" noProof="0" dirty="0">
                <a:ln>
                  <a:noFill/>
                </a:ln>
                <a:solidFill>
                  <a:prstClr val="white"/>
                </a:solidFill>
                <a:effectLst/>
                <a:uLnTx/>
                <a:uFillTx/>
                <a:latin typeface="Tw Cen MT" panose="020B0602020104020603"/>
                <a:ea typeface="+mn-ea"/>
                <a:cs typeface="+mn-cs"/>
              </a:rPr>
              <a:t> </a:t>
            </a:r>
          </a:p>
        </p:txBody>
      </p:sp>
    </p:spTree>
    <p:extLst>
      <p:ext uri="{BB962C8B-B14F-4D97-AF65-F5344CB8AC3E}">
        <p14:creationId xmlns:p14="http://schemas.microsoft.com/office/powerpoint/2010/main" val="167505560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COURSES ON </a:t>
            </a:r>
            <a:r>
              <a:rPr lang="en-GB" dirty="0" err="1"/>
              <a:t>growspace</a:t>
            </a:r>
            <a:r>
              <a:rPr lang="en-GB" dirty="0"/>
              <a:t> </a:t>
            </a:r>
            <a:endParaRPr lang="en-US" dirty="0"/>
          </a:p>
        </p:txBody>
      </p:sp>
      <p:sp>
        <p:nvSpPr>
          <p:cNvPr id="3" name="Content Placeholder 2"/>
          <p:cNvSpPr>
            <a:spLocks noGrp="1"/>
          </p:cNvSpPr>
          <p:nvPr>
            <p:ph idx="1"/>
          </p:nvPr>
        </p:nvSpPr>
        <p:spPr/>
        <p:txBody>
          <a:bodyPr/>
          <a:lstStyle/>
          <a:p>
            <a:r>
              <a:rPr lang="en-GB" dirty="0"/>
              <a:t>COME FOLLOW ME (WORD OF LIFE)</a:t>
            </a:r>
          </a:p>
          <a:p>
            <a:endParaRPr lang="en-GB" dirty="0"/>
          </a:p>
          <a:p>
            <a:r>
              <a:rPr lang="en-GB" dirty="0"/>
              <a:t>ABUNDANT LIFE (SEAN)</a:t>
            </a:r>
          </a:p>
          <a:p>
            <a:endParaRPr lang="en-GB" dirty="0"/>
          </a:p>
          <a:p>
            <a:r>
              <a:rPr lang="en-GB" dirty="0"/>
              <a:t>OTHER COURSES TO COME</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z="1800" smtClean="0"/>
              <a:t>26</a:t>
            </a:fld>
            <a:endParaRPr lang="en-US" sz="1800" dirty="0"/>
          </a:p>
        </p:txBody>
      </p:sp>
    </p:spTree>
    <p:extLst>
      <p:ext uri="{BB962C8B-B14F-4D97-AF65-F5344CB8AC3E}">
        <p14:creationId xmlns:p14="http://schemas.microsoft.com/office/powerpoint/2010/main" val="414605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a:t>
            </a:r>
            <a:r>
              <a:rPr lang="en-GB" dirty="0" err="1"/>
              <a:t>gnowbe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385504">
            <a:off x="6092095" y="444879"/>
            <a:ext cx="3915131" cy="5029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196502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a:t>
            </a:r>
            <a:r>
              <a:rPr lang="en-GB" dirty="0" err="1"/>
              <a:t>Gnowbe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840323">
            <a:off x="3364133" y="1526592"/>
            <a:ext cx="3731411" cy="4749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fld id="{6D22F896-40B5-4ADD-8801-0D06FADFA095}" type="slidenum">
              <a:rPr lang="en-US" smtClean="0"/>
              <a:t>28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6295">
            <a:off x="7743630" y="860736"/>
            <a:ext cx="3830312" cy="4770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8370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a:t>
            </a:r>
            <a:r>
              <a:rPr lang="en-GB" dirty="0" err="1"/>
              <a:t>Gnowbe</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pic>
        <p:nvPicPr>
          <p:cNvPr id="8" name="Content Placeholder 7"/>
          <p:cNvPicPr>
            <a:picLocks noGrp="1" noChangeAspect="1"/>
          </p:cNvPicPr>
          <p:nvPr>
            <p:ph idx="1"/>
          </p:nvPr>
        </p:nvPicPr>
        <p:blipFill>
          <a:blip r:embed="rId2"/>
          <a:stretch>
            <a:fillRect/>
          </a:stretch>
        </p:blipFill>
        <p:spPr>
          <a:xfrm>
            <a:off x="5175504" y="260722"/>
            <a:ext cx="4513957" cy="118412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3181">
            <a:off x="6347615" y="194214"/>
            <a:ext cx="5219433" cy="7209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721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89653" y="5309421"/>
            <a:ext cx="8534400" cy="1507067"/>
          </a:xfrm>
        </p:spPr>
        <p:txBody>
          <a:bodyPr/>
          <a:lstStyle/>
          <a:p>
            <a:r>
              <a:rPr lang="en-GB" dirty="0"/>
              <a:t>Quiz Question</a:t>
            </a:r>
            <a:endParaRPr lang="en-US" dirty="0"/>
          </a:p>
        </p:txBody>
      </p:sp>
      <p:sp>
        <p:nvSpPr>
          <p:cNvPr id="3" name="Content Placeholder 2"/>
          <p:cNvSpPr>
            <a:spLocks noGrp="1"/>
          </p:cNvSpPr>
          <p:nvPr>
            <p:ph idx="1"/>
          </p:nvPr>
        </p:nvSpPr>
        <p:spPr>
          <a:xfrm>
            <a:off x="1089653" y="639628"/>
            <a:ext cx="10578091" cy="4559061"/>
          </a:xfrm>
        </p:spPr>
        <p:txBody>
          <a:bodyPr>
            <a:normAutofit lnSpcReduction="10000"/>
          </a:bodyPr>
          <a:lstStyle/>
          <a:p>
            <a:pPr marL="0" indent="0">
              <a:buNone/>
            </a:pPr>
            <a:r>
              <a:rPr lang="en-GB" sz="3200" dirty="0"/>
              <a:t>What is mobile learning? </a:t>
            </a:r>
            <a:endParaRPr lang="en-GB" sz="3200" dirty="0">
              <a:solidFill>
                <a:schemeClr val="bg1">
                  <a:lumMod val="65000"/>
                  <a:lumOff val="35000"/>
                </a:schemeClr>
              </a:solidFill>
            </a:endParaRPr>
          </a:p>
          <a:p>
            <a:endParaRPr lang="en-GB" sz="2400" dirty="0"/>
          </a:p>
          <a:p>
            <a:pPr marL="0" indent="0">
              <a:buNone/>
            </a:pPr>
            <a:r>
              <a:rPr lang="en-GB" dirty="0"/>
              <a:t>			</a:t>
            </a:r>
            <a:r>
              <a:rPr lang="en-GB" sz="3000" dirty="0"/>
              <a:t>learning on and with portable devices</a:t>
            </a:r>
          </a:p>
          <a:p>
            <a:pPr marL="0" indent="0">
              <a:buNone/>
            </a:pPr>
            <a:endParaRPr lang="en-GB" sz="3000" dirty="0"/>
          </a:p>
          <a:p>
            <a:pPr marL="0" indent="0">
              <a:buNone/>
            </a:pPr>
            <a:r>
              <a:rPr lang="en-GB" sz="3000" dirty="0"/>
              <a:t>			learning that happens while you travel</a:t>
            </a:r>
          </a:p>
          <a:p>
            <a:pPr marL="0" indent="0">
              <a:buNone/>
            </a:pPr>
            <a:endParaRPr lang="en-GB" sz="3000" dirty="0"/>
          </a:p>
          <a:p>
            <a:pPr marL="0" indent="0">
              <a:buNone/>
            </a:pPr>
            <a:r>
              <a:rPr lang="en-GB" sz="3000" dirty="0"/>
              <a:t>			it is the same as e-learning</a:t>
            </a:r>
          </a:p>
        </p:txBody>
      </p:sp>
      <p:sp>
        <p:nvSpPr>
          <p:cNvPr id="2" name="Flowchart: Connector 1"/>
          <p:cNvSpPr/>
          <p:nvPr/>
        </p:nvSpPr>
        <p:spPr>
          <a:xfrm>
            <a:off x="2264258" y="1847985"/>
            <a:ext cx="500333" cy="508958"/>
          </a:xfrm>
          <a:prstGeom prst="flowChartConnector">
            <a:avLst/>
          </a:prstGeom>
          <a:solidFill>
            <a:srgbClr val="FF99FF"/>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Flowchart: Connector 3"/>
          <p:cNvSpPr/>
          <p:nvPr/>
        </p:nvSpPr>
        <p:spPr>
          <a:xfrm>
            <a:off x="2264257" y="3169301"/>
            <a:ext cx="500333" cy="508958"/>
          </a:xfrm>
          <a:prstGeom prst="flowChartConnector">
            <a:avLst/>
          </a:prstGeom>
          <a:solidFill>
            <a:srgbClr val="00B0F0"/>
          </a:solidFill>
          <a:ln>
            <a:solidFill>
              <a:schemeClr val="tx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Flowchart: Connector 4"/>
          <p:cNvSpPr/>
          <p:nvPr/>
        </p:nvSpPr>
        <p:spPr>
          <a:xfrm>
            <a:off x="2264257" y="4508769"/>
            <a:ext cx="500333" cy="508958"/>
          </a:xfrm>
          <a:prstGeom prst="flowChartConnector">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787C9677-89AD-4259-AAF6-0586FF848133}" type="slidenum">
              <a:rPr lang="en-US" sz="1800" smtClean="0"/>
              <a:t>3</a:t>
            </a:fld>
            <a:endParaRPr lang="en-US" sz="1800" dirty="0"/>
          </a:p>
        </p:txBody>
      </p:sp>
    </p:spTree>
    <p:extLst>
      <p:ext uri="{BB962C8B-B14F-4D97-AF65-F5344CB8AC3E}">
        <p14:creationId xmlns:p14="http://schemas.microsoft.com/office/powerpoint/2010/main" val="392546742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Enhance a TEE lesson for mobile phones</a:t>
            </a:r>
            <a:endParaRPr lang="en-US" dirty="0"/>
          </a:p>
        </p:txBody>
      </p:sp>
      <p:pic>
        <p:nvPicPr>
          <p:cNvPr id="4" name="Content Placeholder 3"/>
          <p:cNvPicPr>
            <a:picLocks noGrp="1" noChangeAspect="1"/>
          </p:cNvPicPr>
          <p:nvPr>
            <p:ph idx="1"/>
          </p:nvPr>
        </p:nvPicPr>
        <p:blipFill>
          <a:blip r:embed="rId3"/>
          <a:stretch>
            <a:fillRect/>
          </a:stretch>
        </p:blipFill>
        <p:spPr>
          <a:xfrm rot="232245">
            <a:off x="3446789" y="1911160"/>
            <a:ext cx="5990191" cy="3541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p:cNvSpPr>
            <a:spLocks noGrp="1"/>
          </p:cNvSpPr>
          <p:nvPr>
            <p:ph type="sldNum" sz="quarter" idx="12"/>
          </p:nvPr>
        </p:nvSpPr>
        <p:spPr/>
        <p:txBody>
          <a:bodyPr/>
          <a:lstStyle/>
          <a:p>
            <a:fld id="{6D22F896-40B5-4ADD-8801-0D06FADFA095}" type="slidenum">
              <a:rPr lang="en-US" sz="1800" smtClean="0"/>
              <a:t>30</a:t>
            </a:fld>
            <a:endParaRPr lang="en-US" sz="1800" dirty="0"/>
          </a:p>
        </p:txBody>
      </p:sp>
    </p:spTree>
    <p:extLst>
      <p:ext uri="{BB962C8B-B14F-4D97-AF65-F5344CB8AC3E}">
        <p14:creationId xmlns:p14="http://schemas.microsoft.com/office/powerpoint/2010/main" val="1215554873"/>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9741" y="1609407"/>
            <a:ext cx="3065462" cy="3541714"/>
          </a:xfrm>
        </p:spPr>
        <p:txBody>
          <a:bodyPr/>
          <a:lstStyle/>
          <a:p>
            <a:pPr marL="0" indent="0">
              <a:buNone/>
            </a:pPr>
            <a:r>
              <a:rPr lang="en-GB" sz="3200" b="1" dirty="0"/>
              <a:t>7 tips for a </a:t>
            </a:r>
          </a:p>
          <a:p>
            <a:pPr marL="0" indent="0">
              <a:buNone/>
            </a:pPr>
            <a:r>
              <a:rPr lang="en-GB" sz="3200" b="1" dirty="0"/>
              <a:t>meaningful learning experience</a:t>
            </a:r>
            <a:endParaRPr lang="en-US" dirty="0"/>
          </a:p>
        </p:txBody>
      </p:sp>
      <p:sp>
        <p:nvSpPr>
          <p:cNvPr id="2" name="TextBox 1"/>
          <p:cNvSpPr txBox="1"/>
          <p:nvPr/>
        </p:nvSpPr>
        <p:spPr>
          <a:xfrm>
            <a:off x="805307" y="6434458"/>
            <a:ext cx="5121146" cy="369332"/>
          </a:xfrm>
          <a:prstGeom prst="rect">
            <a:avLst/>
          </a:prstGeom>
          <a:noFill/>
        </p:spPr>
        <p:txBody>
          <a:bodyPr wrap="none" rtlCol="0">
            <a:spAutoFit/>
          </a:bodyPr>
          <a:lstStyle/>
          <a:p>
            <a:r>
              <a:rPr lang="en-GB" sz="1400" dirty="0"/>
              <a:t>Source: Corbeil, Khan and Corbeil: Microlearning for the digital age</a:t>
            </a:r>
            <a:r>
              <a:rPr lang="en-GB" dirty="0"/>
              <a:t>.</a:t>
            </a:r>
            <a:endParaRPr lang="en-US" dirty="0"/>
          </a:p>
        </p:txBody>
      </p:sp>
      <p:sp>
        <p:nvSpPr>
          <p:cNvPr id="5" name="TextBox 4"/>
          <p:cNvSpPr txBox="1"/>
          <p:nvPr/>
        </p:nvSpPr>
        <p:spPr>
          <a:xfrm>
            <a:off x="4687062" y="803910"/>
            <a:ext cx="6793992" cy="4865434"/>
          </a:xfrm>
          <a:prstGeom prst="rect">
            <a:avLst/>
          </a:prstGeom>
          <a:noFill/>
        </p:spPr>
        <p:txBody>
          <a:bodyPr wrap="square" rtlCol="0">
            <a:spAutoFit/>
          </a:bodyPr>
          <a:lstStyle/>
          <a:p>
            <a:pPr marL="342900" indent="-342900">
              <a:lnSpc>
                <a:spcPct val="150000"/>
              </a:lnSpc>
              <a:buFont typeface="+mj-lt"/>
              <a:buAutoNum type="arabicParenR"/>
            </a:pPr>
            <a:r>
              <a:rPr lang="en-US" sz="3000" dirty="0"/>
              <a:t>Make it focused.</a:t>
            </a:r>
          </a:p>
          <a:p>
            <a:pPr marL="342900" indent="-342900">
              <a:lnSpc>
                <a:spcPct val="150000"/>
              </a:lnSpc>
              <a:buFont typeface="+mj-lt"/>
              <a:buAutoNum type="arabicParenR"/>
            </a:pPr>
            <a:r>
              <a:rPr lang="en-US" sz="3000" dirty="0"/>
              <a:t>Make text and layout simple. </a:t>
            </a:r>
          </a:p>
          <a:p>
            <a:pPr marL="342900" indent="-342900">
              <a:lnSpc>
                <a:spcPct val="150000"/>
              </a:lnSpc>
              <a:buFont typeface="+mj-lt"/>
              <a:buAutoNum type="arabicParenR"/>
            </a:pPr>
            <a:r>
              <a:rPr lang="en-US" sz="3000" dirty="0"/>
              <a:t>Make it visual. </a:t>
            </a:r>
          </a:p>
          <a:p>
            <a:pPr marL="342900" indent="-342900">
              <a:lnSpc>
                <a:spcPct val="150000"/>
              </a:lnSpc>
              <a:buFont typeface="+mj-lt"/>
              <a:buAutoNum type="arabicParenR"/>
            </a:pPr>
            <a:r>
              <a:rPr lang="en-US" sz="3000" dirty="0"/>
              <a:t>Make it short. </a:t>
            </a:r>
          </a:p>
          <a:p>
            <a:pPr marL="342900" indent="-342900">
              <a:lnSpc>
                <a:spcPct val="150000"/>
              </a:lnSpc>
              <a:buFont typeface="+mj-lt"/>
              <a:buAutoNum type="arabicParenR"/>
            </a:pPr>
            <a:r>
              <a:rPr lang="en-US" sz="3000" dirty="0"/>
              <a:t>Make it interactive</a:t>
            </a:r>
          </a:p>
          <a:p>
            <a:pPr marL="342900" indent="-342900">
              <a:lnSpc>
                <a:spcPct val="150000"/>
              </a:lnSpc>
              <a:buFont typeface="+mj-lt"/>
              <a:buAutoNum type="arabicParenR"/>
            </a:pPr>
            <a:r>
              <a:rPr lang="en-US" sz="3000" dirty="0"/>
              <a:t>Make it social.</a:t>
            </a:r>
          </a:p>
          <a:p>
            <a:pPr marL="342900" indent="-342900">
              <a:lnSpc>
                <a:spcPct val="150000"/>
              </a:lnSpc>
              <a:buFont typeface="+mj-lt"/>
              <a:buAutoNum type="arabicParenR"/>
            </a:pPr>
            <a:r>
              <a:rPr lang="en-US" sz="3000" dirty="0"/>
              <a:t>Make it adaptable for mobile phones. </a:t>
            </a:r>
          </a:p>
        </p:txBody>
      </p:sp>
      <p:sp>
        <p:nvSpPr>
          <p:cNvPr id="4" name="Slide Number Placeholder 3"/>
          <p:cNvSpPr>
            <a:spLocks noGrp="1"/>
          </p:cNvSpPr>
          <p:nvPr>
            <p:ph type="sldNum" sz="quarter" idx="12"/>
          </p:nvPr>
        </p:nvSpPr>
        <p:spPr/>
        <p:txBody>
          <a:bodyPr/>
          <a:lstStyle/>
          <a:p>
            <a:fld id="{6D22F896-40B5-4ADD-8801-0D06FADFA095}" type="slidenum">
              <a:rPr lang="en-US" sz="1800" smtClean="0"/>
              <a:t>31</a:t>
            </a:fld>
            <a:endParaRPr lang="en-US" sz="1800" dirty="0"/>
          </a:p>
        </p:txBody>
      </p:sp>
    </p:spTree>
    <p:extLst>
      <p:ext uri="{BB962C8B-B14F-4D97-AF65-F5344CB8AC3E}">
        <p14:creationId xmlns:p14="http://schemas.microsoft.com/office/powerpoint/2010/main" val="34672933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your own mobile learning</a:t>
            </a:r>
            <a:endParaRPr lang="en-US" dirty="0"/>
          </a:p>
        </p:txBody>
      </p:sp>
      <p:sp>
        <p:nvSpPr>
          <p:cNvPr id="3" name="Content Placeholder 2"/>
          <p:cNvSpPr>
            <a:spLocks noGrp="1"/>
          </p:cNvSpPr>
          <p:nvPr>
            <p:ph idx="1"/>
          </p:nvPr>
        </p:nvSpPr>
        <p:spPr/>
        <p:txBody>
          <a:bodyPr/>
          <a:lstStyle/>
          <a:p>
            <a:pPr>
              <a:buFontTx/>
              <a:buChar char="-"/>
            </a:pPr>
            <a:r>
              <a:rPr lang="en-GB" sz="3600" dirty="0"/>
              <a:t>Use chapter 1 of Abundant Life. </a:t>
            </a:r>
          </a:p>
          <a:p>
            <a:pPr>
              <a:buFontTx/>
              <a:buChar char="-"/>
            </a:pPr>
            <a:r>
              <a:rPr lang="en-GB" sz="3600" dirty="0"/>
              <a:t>Discuss Task 1 </a:t>
            </a:r>
          </a:p>
          <a:p>
            <a:pPr>
              <a:buFontTx/>
              <a:buChar char="-"/>
            </a:pPr>
            <a:r>
              <a:rPr lang="en-GB" sz="3600" dirty="0"/>
              <a:t>Choose Task 2 </a:t>
            </a:r>
            <a:r>
              <a:rPr lang="en-GB" sz="4800" b="1" u="sng" dirty="0"/>
              <a:t>OR</a:t>
            </a:r>
            <a:r>
              <a:rPr lang="en-GB" sz="3600" dirty="0"/>
              <a:t> Task 3 </a:t>
            </a:r>
            <a:endParaRPr lang="en-US" sz="3600" dirty="0"/>
          </a:p>
          <a:p>
            <a:pPr marL="0" indent="0">
              <a:buNone/>
            </a:pPr>
            <a:endParaRPr lang="en-US" dirty="0"/>
          </a:p>
        </p:txBody>
      </p:sp>
      <p:sp>
        <p:nvSpPr>
          <p:cNvPr id="5" name="Rectangle 4"/>
          <p:cNvSpPr/>
          <p:nvPr/>
        </p:nvSpPr>
        <p:spPr>
          <a:xfrm>
            <a:off x="0" y="6087117"/>
            <a:ext cx="12198096" cy="849643"/>
          </a:xfrm>
          <a:prstGeom prst="rect">
            <a:avLst/>
          </a:prstGeom>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5260264" y="6087118"/>
            <a:ext cx="834147" cy="834147"/>
          </a:xfrm>
          <a:prstGeom prst="rect">
            <a:avLst/>
          </a:prstGeom>
        </p:spPr>
      </p:pic>
      <p:pic>
        <p:nvPicPr>
          <p:cNvPr id="7" name="Picture 6"/>
          <p:cNvPicPr>
            <a:picLocks noChangeAspect="1"/>
          </p:cNvPicPr>
          <p:nvPr/>
        </p:nvPicPr>
        <p:blipFill>
          <a:blip r:embed="rId4"/>
          <a:stretch>
            <a:fillRect/>
          </a:stretch>
        </p:blipFill>
        <p:spPr>
          <a:xfrm>
            <a:off x="1364186" y="6209304"/>
            <a:ext cx="648696" cy="648696"/>
          </a:xfrm>
          <a:prstGeom prst="rect">
            <a:avLst/>
          </a:prstGeom>
        </p:spPr>
      </p:pic>
      <p:pic>
        <p:nvPicPr>
          <p:cNvPr id="8" name="Picture 7"/>
          <p:cNvPicPr>
            <a:picLocks noChangeAspect="1"/>
          </p:cNvPicPr>
          <p:nvPr/>
        </p:nvPicPr>
        <p:blipFill>
          <a:blip r:embed="rId4"/>
          <a:stretch>
            <a:fillRect/>
          </a:stretch>
        </p:blipFill>
        <p:spPr>
          <a:xfrm>
            <a:off x="9666141" y="6022361"/>
            <a:ext cx="951722" cy="951722"/>
          </a:xfrm>
          <a:prstGeom prst="rect">
            <a:avLst/>
          </a:prstGeom>
        </p:spPr>
      </p:pic>
      <p:sp>
        <p:nvSpPr>
          <p:cNvPr id="4" name="Slide Number Placeholder 3"/>
          <p:cNvSpPr>
            <a:spLocks noGrp="1"/>
          </p:cNvSpPr>
          <p:nvPr>
            <p:ph type="sldNum" sz="quarter" idx="12"/>
          </p:nvPr>
        </p:nvSpPr>
        <p:spPr>
          <a:xfrm>
            <a:off x="10276322" y="5756597"/>
            <a:ext cx="771089" cy="365125"/>
          </a:xfrm>
        </p:spPr>
        <p:txBody>
          <a:bodyPr/>
          <a:lstStyle/>
          <a:p>
            <a:fld id="{6D22F896-40B5-4ADD-8801-0D06FADFA095}" type="slidenum">
              <a:rPr lang="en-US" sz="1800" smtClean="0"/>
              <a:t>32</a:t>
            </a:fld>
            <a:endParaRPr lang="en-US" dirty="0"/>
          </a:p>
        </p:txBody>
      </p:sp>
    </p:spTree>
    <p:extLst>
      <p:ext uri="{BB962C8B-B14F-4D97-AF65-F5344CB8AC3E}">
        <p14:creationId xmlns:p14="http://schemas.microsoft.com/office/powerpoint/2010/main" val="378153619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876800"/>
                                        <p:tgtEl>
                                          <p:spTgt spid="5"/>
                                        </p:tgtEl>
                                        <p:attrNameLst>
                                          <p:attrName>ppt_x</p:attrName>
                                        </p:attrNameLst>
                                      </p:cBhvr>
                                      <p:tavLst>
                                        <p:tav tm="0">
                                          <p:val>
                                            <p:strVal val="ppt_x"/>
                                          </p:val>
                                        </p:tav>
                                        <p:tav tm="100000">
                                          <p:val>
                                            <p:strVal val="0-ppt_w/2"/>
                                          </p:val>
                                        </p:tav>
                                      </p:tavLst>
                                    </p:anim>
                                    <p:anim calcmode="lin" valueType="num">
                                      <p:cBhvr additive="base">
                                        <p:cTn id="7" dur="876800"/>
                                        <p:tgtEl>
                                          <p:spTgt spid="5"/>
                                        </p:tgtEl>
                                        <p:attrNameLst>
                                          <p:attrName>ppt_y</p:attrName>
                                        </p:attrNameLst>
                                      </p:cBhvr>
                                      <p:tavLst>
                                        <p:tav tm="0">
                                          <p:val>
                                            <p:strVal val="ppt_y"/>
                                          </p:val>
                                        </p:tav>
                                        <p:tav tm="100000">
                                          <p:val>
                                            <p:strVal val="ppt_y"/>
                                          </p:val>
                                        </p:tav>
                                      </p:tavLst>
                                    </p:anim>
                                    <p:set>
                                      <p:cBhvr>
                                        <p:cTn id="8" dur="1" fill="hold">
                                          <p:stCondLst>
                                            <p:cond delay="8767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Pray together</a:t>
            </a:r>
            <a:endParaRPr lang="en-US" dirty="0"/>
          </a:p>
        </p:txBody>
      </p:sp>
      <p:sp>
        <p:nvSpPr>
          <p:cNvPr id="3" name="Content Placeholder 2"/>
          <p:cNvSpPr>
            <a:spLocks noGrp="1"/>
          </p:cNvSpPr>
          <p:nvPr>
            <p:ph idx="1"/>
          </p:nvPr>
        </p:nvSpPr>
        <p:spPr/>
        <p:txBody>
          <a:bodyPr>
            <a:normAutofit/>
          </a:bodyPr>
          <a:lstStyle/>
          <a:p>
            <a:r>
              <a:rPr lang="en-GB" sz="3200" dirty="0"/>
              <a:t>That God will show you opportunities </a:t>
            </a:r>
          </a:p>
          <a:p>
            <a:r>
              <a:rPr lang="en-GB" sz="3200" dirty="0"/>
              <a:t>For talented people to join the teams</a:t>
            </a:r>
          </a:p>
          <a:p>
            <a:r>
              <a:rPr lang="en-GB" sz="3200" dirty="0"/>
              <a:t>That God will use developments like </a:t>
            </a:r>
            <a:r>
              <a:rPr lang="en-GB" sz="3200" dirty="0" err="1"/>
              <a:t>Growspace</a:t>
            </a:r>
            <a:r>
              <a:rPr lang="en-GB" sz="3200" dirty="0"/>
              <a:t> (and others) for his glory</a:t>
            </a:r>
            <a:endParaRPr lang="en-US" sz="3200" dirty="0"/>
          </a:p>
        </p:txBody>
      </p:sp>
      <p:sp>
        <p:nvSpPr>
          <p:cNvPr id="4" name="Slide Number Placeholder 3"/>
          <p:cNvSpPr>
            <a:spLocks noGrp="1"/>
          </p:cNvSpPr>
          <p:nvPr>
            <p:ph type="sldNum" sz="quarter" idx="12"/>
          </p:nvPr>
        </p:nvSpPr>
        <p:spPr/>
        <p:txBody>
          <a:bodyPr/>
          <a:lstStyle/>
          <a:p>
            <a:fld id="{6D22F896-40B5-4ADD-8801-0D06FADFA095}" type="slidenum">
              <a:rPr lang="en-US" sz="2800" smtClean="0"/>
              <a:t>33</a:t>
            </a:fld>
            <a:endParaRPr lang="en-US" sz="2800" dirty="0"/>
          </a:p>
        </p:txBody>
      </p:sp>
    </p:spTree>
    <p:extLst>
      <p:ext uri="{BB962C8B-B14F-4D97-AF65-F5344CB8AC3E}">
        <p14:creationId xmlns:p14="http://schemas.microsoft.com/office/powerpoint/2010/main" val="61603657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829" y="408206"/>
            <a:ext cx="9905998" cy="1478570"/>
          </a:xfrm>
        </p:spPr>
        <p:txBody>
          <a:bodyPr/>
          <a:lstStyle/>
          <a:p>
            <a:r>
              <a:rPr lang="en-GB" dirty="0"/>
              <a:t>introduction</a:t>
            </a:r>
            <a:endParaRPr lang="en-US" dirty="0"/>
          </a:p>
        </p:txBody>
      </p:sp>
      <p:sp>
        <p:nvSpPr>
          <p:cNvPr id="3" name="Content Placeholder 2"/>
          <p:cNvSpPr>
            <a:spLocks noGrp="1"/>
          </p:cNvSpPr>
          <p:nvPr>
            <p:ph idx="1"/>
          </p:nvPr>
        </p:nvSpPr>
        <p:spPr/>
        <p:txBody>
          <a:bodyPr>
            <a:normAutofit/>
          </a:bodyPr>
          <a:lstStyle/>
          <a:p>
            <a:r>
              <a:rPr lang="en-GB" sz="3200" dirty="0"/>
              <a:t>Mobile learning or m-Learning</a:t>
            </a:r>
          </a:p>
          <a:p>
            <a:r>
              <a:rPr lang="en-GB" sz="3200" dirty="0"/>
              <a:t>Anything people learn on a device they can carry</a:t>
            </a:r>
          </a:p>
          <a:p>
            <a:r>
              <a:rPr lang="en-GB" sz="3200" dirty="0"/>
              <a:t>Challenge: use the unique capabilities of mobile phones to help people learn better. </a:t>
            </a:r>
          </a:p>
        </p:txBody>
      </p:sp>
      <p:sp>
        <p:nvSpPr>
          <p:cNvPr id="4" name="Slide Number Placeholder 3"/>
          <p:cNvSpPr>
            <a:spLocks noGrp="1"/>
          </p:cNvSpPr>
          <p:nvPr>
            <p:ph type="sldNum" sz="quarter" idx="12"/>
          </p:nvPr>
        </p:nvSpPr>
        <p:spPr/>
        <p:txBody>
          <a:bodyPr/>
          <a:lstStyle/>
          <a:p>
            <a:fld id="{6D22F896-40B5-4ADD-8801-0D06FADFA095}" type="slidenum">
              <a:rPr lang="en-US" sz="1800" smtClean="0"/>
              <a:t>4</a:t>
            </a:fld>
            <a:endParaRPr lang="en-US" sz="1800" dirty="0"/>
          </a:p>
        </p:txBody>
      </p:sp>
    </p:spTree>
    <p:extLst>
      <p:ext uri="{BB962C8B-B14F-4D97-AF65-F5344CB8AC3E}">
        <p14:creationId xmlns:p14="http://schemas.microsoft.com/office/powerpoint/2010/main" val="15808904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116" y="270874"/>
            <a:ext cx="9905998" cy="1478570"/>
          </a:xfrm>
        </p:spPr>
        <p:txBody>
          <a:bodyPr/>
          <a:lstStyle/>
          <a:p>
            <a:r>
              <a:rPr lang="en-GB" dirty="0"/>
              <a:t>Features of mobile devices</a:t>
            </a:r>
            <a:endParaRPr lang="en-US" dirty="0"/>
          </a:p>
        </p:txBody>
      </p:sp>
      <p:sp>
        <p:nvSpPr>
          <p:cNvPr id="3" name="Content Placeholder 2"/>
          <p:cNvSpPr>
            <a:spLocks noGrp="1"/>
          </p:cNvSpPr>
          <p:nvPr>
            <p:ph idx="1"/>
          </p:nvPr>
        </p:nvSpPr>
        <p:spPr>
          <a:xfrm>
            <a:off x="1059116" y="1453959"/>
            <a:ext cx="10809796" cy="3541714"/>
          </a:xfrm>
        </p:spPr>
        <p:txBody>
          <a:bodyPr>
            <a:noAutofit/>
          </a:bodyPr>
          <a:lstStyle/>
          <a:p>
            <a:pPr marL="0" indent="0">
              <a:buNone/>
            </a:pPr>
            <a:r>
              <a:rPr lang="en-GB" sz="3200" dirty="0"/>
              <a:t>Play the game and find out how a mobile phone affects learning! </a:t>
            </a:r>
          </a:p>
          <a:p>
            <a:pPr marL="0" indent="0">
              <a:buNone/>
            </a:pPr>
            <a:endParaRPr lang="en-GB" sz="3200" b="1" u="sng" dirty="0"/>
          </a:p>
          <a:p>
            <a:pPr marL="0" indent="0">
              <a:buNone/>
            </a:pPr>
            <a:r>
              <a:rPr lang="en-GB" sz="3200" b="1" u="sng" dirty="0"/>
              <a:t>Rules: </a:t>
            </a:r>
          </a:p>
          <a:p>
            <a:pPr marL="0" indent="0">
              <a:buNone/>
            </a:pPr>
            <a:r>
              <a:rPr lang="en-GB" sz="3200" dirty="0"/>
              <a:t>One person opens the piece of paper. </a:t>
            </a:r>
          </a:p>
          <a:p>
            <a:pPr marL="0" indent="0">
              <a:buNone/>
            </a:pPr>
            <a:r>
              <a:rPr lang="en-GB" sz="3200" dirty="0"/>
              <a:t>They describe the word to the group. </a:t>
            </a:r>
          </a:p>
          <a:p>
            <a:pPr marL="0" indent="0">
              <a:buNone/>
            </a:pPr>
            <a:r>
              <a:rPr lang="en-GB" sz="3200" dirty="0"/>
              <a:t>No speaking and no writing! </a:t>
            </a:r>
          </a:p>
          <a:p>
            <a:pPr marL="0" indent="0">
              <a:buNone/>
            </a:pPr>
            <a:r>
              <a:rPr lang="en-GB" sz="3200" dirty="0"/>
              <a:t>Use your hands, or draw, to explain it. </a:t>
            </a:r>
            <a:endParaRPr lang="en-US" sz="3200" dirty="0"/>
          </a:p>
        </p:txBody>
      </p:sp>
      <p:sp>
        <p:nvSpPr>
          <p:cNvPr id="4" name="Slide Number Placeholder 3"/>
          <p:cNvSpPr>
            <a:spLocks noGrp="1"/>
          </p:cNvSpPr>
          <p:nvPr>
            <p:ph type="sldNum" sz="quarter" idx="12"/>
          </p:nvPr>
        </p:nvSpPr>
        <p:spPr/>
        <p:txBody>
          <a:bodyPr/>
          <a:lstStyle/>
          <a:p>
            <a:fld id="{6D22F896-40B5-4ADD-8801-0D06FADFA095}" type="slidenum">
              <a:rPr lang="en-US" sz="1800" smtClean="0"/>
              <a:t>5</a:t>
            </a:fld>
            <a:endParaRPr lang="en-US" sz="1800" dirty="0"/>
          </a:p>
        </p:txBody>
      </p:sp>
    </p:spTree>
    <p:extLst>
      <p:ext uri="{BB962C8B-B14F-4D97-AF65-F5344CB8AC3E}">
        <p14:creationId xmlns:p14="http://schemas.microsoft.com/office/powerpoint/2010/main" val="235431956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Features of mobile devices</a:t>
            </a:r>
            <a:endParaRPr lang="en-US" dirty="0"/>
          </a:p>
        </p:txBody>
      </p:sp>
      <p:sp>
        <p:nvSpPr>
          <p:cNvPr id="3" name="Content Placeholder 2"/>
          <p:cNvSpPr>
            <a:spLocks noGrp="1"/>
          </p:cNvSpPr>
          <p:nvPr>
            <p:ph idx="1"/>
          </p:nvPr>
        </p:nvSpPr>
        <p:spPr>
          <a:xfrm>
            <a:off x="1141413" y="1830386"/>
            <a:ext cx="9905999" cy="4113213"/>
          </a:xfrm>
        </p:spPr>
        <p:txBody>
          <a:bodyPr>
            <a:noAutofit/>
          </a:bodyPr>
          <a:lstStyle/>
          <a:p>
            <a:r>
              <a:rPr lang="en-GB" sz="3200" dirty="0"/>
              <a:t>Battery powered: more accessible than laptop / pc. </a:t>
            </a:r>
          </a:p>
          <a:p>
            <a:r>
              <a:rPr lang="en-GB" sz="3200" dirty="0"/>
              <a:t>Portable: it’s always nearby</a:t>
            </a:r>
          </a:p>
          <a:p>
            <a:r>
              <a:rPr lang="en-GB" sz="3200" dirty="0"/>
              <a:t>Social Media: people stay connected and share information. </a:t>
            </a:r>
          </a:p>
          <a:p>
            <a:r>
              <a:rPr lang="en-GB" sz="3200" dirty="0"/>
              <a:t>Accessible: relatively cheap and normal to own</a:t>
            </a:r>
          </a:p>
          <a:p>
            <a:r>
              <a:rPr lang="en-GB" sz="3200" dirty="0"/>
              <a:t>Small screen: limitation for design</a:t>
            </a:r>
          </a:p>
          <a:p>
            <a:r>
              <a:rPr lang="en-GB" sz="3200" dirty="0"/>
              <a:t>Usage: brief but often </a:t>
            </a:r>
            <a:endParaRPr lang="en-US" sz="3200" dirty="0"/>
          </a:p>
        </p:txBody>
      </p:sp>
      <p:sp>
        <p:nvSpPr>
          <p:cNvPr id="4" name="Slide Number Placeholder 3"/>
          <p:cNvSpPr>
            <a:spLocks noGrp="1"/>
          </p:cNvSpPr>
          <p:nvPr>
            <p:ph type="sldNum" sz="quarter" idx="12"/>
          </p:nvPr>
        </p:nvSpPr>
        <p:spPr/>
        <p:txBody>
          <a:bodyPr/>
          <a:lstStyle/>
          <a:p>
            <a:fld id="{6D22F896-40B5-4ADD-8801-0D06FADFA095}" type="slidenum">
              <a:rPr lang="en-US" sz="1800" smtClean="0"/>
              <a:t>6</a:t>
            </a:fld>
            <a:endParaRPr lang="en-US" sz="1800" dirty="0"/>
          </a:p>
        </p:txBody>
      </p:sp>
    </p:spTree>
    <p:extLst>
      <p:ext uri="{BB962C8B-B14F-4D97-AF65-F5344CB8AC3E}">
        <p14:creationId xmlns:p14="http://schemas.microsoft.com/office/powerpoint/2010/main" val="1075852742"/>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397" y="335054"/>
            <a:ext cx="9905998" cy="1478570"/>
          </a:xfrm>
        </p:spPr>
        <p:txBody>
          <a:bodyPr/>
          <a:lstStyle/>
          <a:p>
            <a:r>
              <a:rPr lang="en-GB" dirty="0"/>
              <a:t>mobile learning: definitions</a:t>
            </a:r>
            <a:endParaRPr lang="en-US" dirty="0"/>
          </a:p>
        </p:txBody>
      </p:sp>
      <p:sp>
        <p:nvSpPr>
          <p:cNvPr id="3" name="Content Placeholder 2"/>
          <p:cNvSpPr>
            <a:spLocks noGrp="1"/>
          </p:cNvSpPr>
          <p:nvPr>
            <p:ph idx="1"/>
          </p:nvPr>
        </p:nvSpPr>
        <p:spPr>
          <a:xfrm>
            <a:off x="1013397" y="1709990"/>
            <a:ext cx="9905999" cy="3995865"/>
          </a:xfrm>
        </p:spPr>
        <p:txBody>
          <a:bodyPr>
            <a:normAutofit lnSpcReduction="10000"/>
          </a:bodyPr>
          <a:lstStyle/>
          <a:p>
            <a:r>
              <a:rPr lang="en-GB" sz="3200" dirty="0"/>
              <a:t>e-Learning … learning activities designed to be delivered </a:t>
            </a:r>
            <a:br>
              <a:rPr lang="en-GB" sz="3200" dirty="0"/>
            </a:br>
            <a:r>
              <a:rPr lang="en-GB" sz="3200" dirty="0"/>
              <a:t>via computers and laptops (bigger screens), </a:t>
            </a:r>
            <a:br>
              <a:rPr lang="en-GB" sz="3200" dirty="0"/>
            </a:br>
            <a:r>
              <a:rPr lang="en-GB" sz="3200" dirty="0"/>
              <a:t>but may be accessible on a mobile device</a:t>
            </a:r>
            <a:br>
              <a:rPr lang="en-GB" sz="3200" dirty="0"/>
            </a:br>
            <a:endParaRPr lang="en-GB" sz="3200" dirty="0"/>
          </a:p>
          <a:p>
            <a:r>
              <a:rPr lang="en-GB" sz="3200" dirty="0"/>
              <a:t>m-Learning … learning activities designed to be delivered </a:t>
            </a:r>
            <a:br>
              <a:rPr lang="en-GB" sz="3200" dirty="0"/>
            </a:br>
            <a:r>
              <a:rPr lang="en-GB" sz="3200" dirty="0"/>
              <a:t>on mobile devices (smaller screens), </a:t>
            </a:r>
            <a:br>
              <a:rPr lang="en-GB" sz="3200" dirty="0"/>
            </a:br>
            <a:r>
              <a:rPr lang="en-GB" sz="3200" dirty="0"/>
              <a:t>but accessible also on computers or laptops</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z="1800" smtClean="0"/>
              <a:t>7</a:t>
            </a:fld>
            <a:endParaRPr lang="en-US" sz="1800" dirty="0"/>
          </a:p>
        </p:txBody>
      </p:sp>
    </p:spTree>
    <p:extLst>
      <p:ext uri="{BB962C8B-B14F-4D97-AF65-F5344CB8AC3E}">
        <p14:creationId xmlns:p14="http://schemas.microsoft.com/office/powerpoint/2010/main" val="297199740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397" y="335054"/>
            <a:ext cx="9905998" cy="1478570"/>
          </a:xfrm>
        </p:spPr>
        <p:txBody>
          <a:bodyPr/>
          <a:lstStyle/>
          <a:p>
            <a:r>
              <a:rPr lang="en-GB" dirty="0"/>
              <a:t>mobile learning: definitions</a:t>
            </a:r>
            <a:endParaRPr lang="en-US" dirty="0"/>
          </a:p>
        </p:txBody>
      </p:sp>
      <p:sp>
        <p:nvSpPr>
          <p:cNvPr id="3" name="Content Placeholder 2"/>
          <p:cNvSpPr>
            <a:spLocks noGrp="1"/>
          </p:cNvSpPr>
          <p:nvPr>
            <p:ph idx="1"/>
          </p:nvPr>
        </p:nvSpPr>
        <p:spPr>
          <a:xfrm>
            <a:off x="1013397" y="1709990"/>
            <a:ext cx="9905999" cy="3995865"/>
          </a:xfrm>
        </p:spPr>
        <p:txBody>
          <a:bodyPr anchor="ctr">
            <a:normAutofit lnSpcReduction="10000"/>
          </a:bodyPr>
          <a:lstStyle/>
          <a:p>
            <a:pPr marL="0" indent="0">
              <a:buNone/>
            </a:pPr>
            <a:r>
              <a:rPr lang="en-GB" sz="3200" dirty="0"/>
              <a:t>Instructional Design models</a:t>
            </a:r>
          </a:p>
          <a:p>
            <a:pPr marL="0" indent="0">
              <a:buNone/>
            </a:pPr>
            <a:br>
              <a:rPr lang="en-GB" sz="3200" dirty="0"/>
            </a:br>
            <a:r>
              <a:rPr lang="en-GB" sz="3200" dirty="0">
                <a:solidFill>
                  <a:schemeClr val="tx2">
                    <a:lumMod val="40000"/>
                    <a:lumOff val="60000"/>
                  </a:schemeClr>
                </a:solidFill>
              </a:rPr>
              <a:t>Mobile Responsive:</a:t>
            </a:r>
          </a:p>
          <a:p>
            <a:r>
              <a:rPr lang="en-GB" sz="3200" dirty="0"/>
              <a:t>course design for e-Learning courses,</a:t>
            </a:r>
          </a:p>
          <a:p>
            <a:r>
              <a:rPr lang="en-GB" sz="3200" dirty="0"/>
              <a:t>for computers and laptops (bigger screen size), </a:t>
            </a:r>
          </a:p>
          <a:p>
            <a:r>
              <a:rPr lang="en-GB" sz="3200" dirty="0"/>
              <a:t>but also accessible on a mobile device</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z="1800" smtClean="0"/>
              <a:t>8</a:t>
            </a:fld>
            <a:endParaRPr lang="en-US" sz="1800" dirty="0"/>
          </a:p>
        </p:txBody>
      </p:sp>
    </p:spTree>
    <p:extLst>
      <p:ext uri="{BB962C8B-B14F-4D97-AF65-F5344CB8AC3E}">
        <p14:creationId xmlns:p14="http://schemas.microsoft.com/office/powerpoint/2010/main" val="2350919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397" y="335054"/>
            <a:ext cx="9905998" cy="1478570"/>
          </a:xfrm>
        </p:spPr>
        <p:txBody>
          <a:bodyPr/>
          <a:lstStyle/>
          <a:p>
            <a:r>
              <a:rPr lang="en-GB" dirty="0"/>
              <a:t>mobile learning: definitions</a:t>
            </a:r>
            <a:endParaRPr lang="en-US" dirty="0"/>
          </a:p>
        </p:txBody>
      </p:sp>
      <p:sp>
        <p:nvSpPr>
          <p:cNvPr id="3" name="Content Placeholder 2"/>
          <p:cNvSpPr>
            <a:spLocks noGrp="1"/>
          </p:cNvSpPr>
          <p:nvPr>
            <p:ph idx="1"/>
          </p:nvPr>
        </p:nvSpPr>
        <p:spPr>
          <a:xfrm>
            <a:off x="1013397" y="1709990"/>
            <a:ext cx="10114851" cy="4251898"/>
          </a:xfrm>
        </p:spPr>
        <p:txBody>
          <a:bodyPr anchor="ctr">
            <a:normAutofit fontScale="77500" lnSpcReduction="20000"/>
          </a:bodyPr>
          <a:lstStyle/>
          <a:p>
            <a:pPr marL="0" indent="0">
              <a:buNone/>
            </a:pPr>
            <a:r>
              <a:rPr lang="en-GB" sz="4100" dirty="0"/>
              <a:t>Instructional Design models</a:t>
            </a:r>
          </a:p>
          <a:p>
            <a:pPr marL="0" indent="0">
              <a:buNone/>
            </a:pPr>
            <a:br>
              <a:rPr lang="en-GB" sz="4100" dirty="0"/>
            </a:br>
            <a:r>
              <a:rPr lang="en-GB" sz="4100" dirty="0">
                <a:solidFill>
                  <a:schemeClr val="tx2">
                    <a:lumMod val="40000"/>
                    <a:lumOff val="60000"/>
                  </a:schemeClr>
                </a:solidFill>
              </a:rPr>
              <a:t>Mobile First: </a:t>
            </a:r>
          </a:p>
          <a:p>
            <a:r>
              <a:rPr lang="en-GB" sz="4100" dirty="0"/>
              <a:t>course design for m-Learning courses, </a:t>
            </a:r>
          </a:p>
          <a:p>
            <a:r>
              <a:rPr lang="en-GB" sz="4100" dirty="0"/>
              <a:t>planning to use the small screen size of mobile devices,</a:t>
            </a:r>
          </a:p>
          <a:p>
            <a:r>
              <a:rPr lang="en-GB" sz="4100" dirty="0"/>
              <a:t> designed to fit typical use of mobile-device</a:t>
            </a:r>
          </a:p>
          <a:p>
            <a:r>
              <a:rPr lang="en-GB" sz="4100" dirty="0"/>
              <a:t> (usually also accessible on computers …)</a:t>
            </a:r>
          </a:p>
          <a:p>
            <a:endParaRPr lang="en-US" dirty="0"/>
          </a:p>
        </p:txBody>
      </p:sp>
      <p:sp>
        <p:nvSpPr>
          <p:cNvPr id="4" name="Rounded Rectangle 3"/>
          <p:cNvSpPr/>
          <p:nvPr/>
        </p:nvSpPr>
        <p:spPr>
          <a:xfrm>
            <a:off x="896112" y="2596896"/>
            <a:ext cx="9454896" cy="344728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2044937" y="335054"/>
            <a:ext cx="7428247" cy="6186575"/>
          </a:xfrm>
          <a:prstGeom prst="rect">
            <a:avLst/>
          </a:prstGeom>
        </p:spPr>
      </p:pic>
      <p:sp>
        <p:nvSpPr>
          <p:cNvPr id="6" name="Slide Number Placeholder 5"/>
          <p:cNvSpPr>
            <a:spLocks noGrp="1"/>
          </p:cNvSpPr>
          <p:nvPr>
            <p:ph type="sldNum" sz="quarter" idx="12"/>
          </p:nvPr>
        </p:nvSpPr>
        <p:spPr/>
        <p:txBody>
          <a:bodyPr/>
          <a:lstStyle/>
          <a:p>
            <a:fld id="{6D22F896-40B5-4ADD-8801-0D06FADFA095}" type="slidenum">
              <a:rPr lang="en-US" sz="1800" smtClean="0"/>
              <a:t>9</a:t>
            </a:fld>
            <a:endParaRPr lang="en-US" sz="1800" dirty="0"/>
          </a:p>
        </p:txBody>
      </p:sp>
    </p:spTree>
    <p:extLst>
      <p:ext uri="{BB962C8B-B14F-4D97-AF65-F5344CB8AC3E}">
        <p14:creationId xmlns:p14="http://schemas.microsoft.com/office/powerpoint/2010/main" val="343845819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TotalTime>
  <Words>1087</Words>
  <Application>Microsoft Office PowerPoint</Application>
  <PresentationFormat>Widescreen</PresentationFormat>
  <Paragraphs>264</Paragraphs>
  <Slides>33</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FontAwesome</vt:lpstr>
      <vt:lpstr>Tw Cen MT</vt:lpstr>
      <vt:lpstr>Circuit</vt:lpstr>
      <vt:lpstr>Digitally Enhanced Learning</vt:lpstr>
      <vt:lpstr>Table groups </vt:lpstr>
      <vt:lpstr>Quiz Question</vt:lpstr>
      <vt:lpstr>introduction</vt:lpstr>
      <vt:lpstr>Features of mobile devices</vt:lpstr>
      <vt:lpstr>Features of mobile devices</vt:lpstr>
      <vt:lpstr>mobile learning: definitions</vt:lpstr>
      <vt:lpstr>mobile learning: definitions</vt:lpstr>
      <vt:lpstr>mobile learning: definitions</vt:lpstr>
      <vt:lpstr>mobile learning: definitions</vt:lpstr>
      <vt:lpstr>Quiz Question</vt:lpstr>
      <vt:lpstr>PowerPoint Presentation</vt:lpstr>
      <vt:lpstr>PowerPoint Presentation</vt:lpstr>
      <vt:lpstr>PowerPoint Presentation</vt:lpstr>
      <vt:lpstr>PowerPoint Presentation</vt:lpstr>
      <vt:lpstr>PowerPoint Presentation</vt:lpstr>
      <vt:lpstr>PowerPoint Presentation</vt:lpstr>
      <vt:lpstr>Example Canvas</vt:lpstr>
      <vt:lpstr>canvas</vt:lpstr>
      <vt:lpstr>canvas</vt:lpstr>
      <vt:lpstr>canvas</vt:lpstr>
      <vt:lpstr>Example: schoology</vt:lpstr>
      <vt:lpstr>Example: GROWSPace</vt:lpstr>
      <vt:lpstr>PowerPoint Presentation</vt:lpstr>
      <vt:lpstr>Bachelor level course workbooks</vt:lpstr>
      <vt:lpstr>COURSES ON growspace </vt:lpstr>
      <vt:lpstr>Example: gnowbe</vt:lpstr>
      <vt:lpstr>Example: Gnowbe</vt:lpstr>
      <vt:lpstr>Example: Gnowbe</vt:lpstr>
      <vt:lpstr>Enhance a TEE lesson for mobile phones</vt:lpstr>
      <vt:lpstr>PowerPoint Presentation</vt:lpstr>
      <vt:lpstr>Create your own mobile learning</vt:lpstr>
      <vt:lpstr>Pray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Digitally Enhanced Learning</dc:title>
  <dc:creator>Microsoft account</dc:creator>
  <cp:lastModifiedBy>ND Lama</cp:lastModifiedBy>
  <cp:revision>49</cp:revision>
  <dcterms:created xsi:type="dcterms:W3CDTF">2022-10-20T10:26:45Z</dcterms:created>
  <dcterms:modified xsi:type="dcterms:W3CDTF">2022-11-30T05:03:21Z</dcterms:modified>
</cp:coreProperties>
</file>