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95" r:id="rId3"/>
    <p:sldId id="296" r:id="rId4"/>
    <p:sldId id="286" r:id="rId5"/>
    <p:sldId id="287" r:id="rId6"/>
    <p:sldId id="288" r:id="rId7"/>
    <p:sldId id="289" r:id="rId8"/>
    <p:sldId id="297" r:id="rId9"/>
    <p:sldId id="291" r:id="rId10"/>
    <p:sldId id="292" r:id="rId11"/>
    <p:sldId id="298" r:id="rId12"/>
    <p:sldId id="294" r:id="rId13"/>
    <p:sldId id="29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76"/>
    <p:restoredTop sz="95673"/>
  </p:normalViewPr>
  <p:slideViewPr>
    <p:cSldViewPr snapToGrid="0">
      <p:cViewPr varScale="1">
        <p:scale>
          <a:sx n="103" d="100"/>
          <a:sy n="103" d="100"/>
        </p:scale>
        <p:origin x="2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AB989-1BDE-0449-A4E4-0B937BFCB3D9}" type="datetimeFigureOut">
              <a:rPr lang="en-US" smtClean="0"/>
              <a:t>10/27/22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2D4E6-483F-9541-ABCB-4994CF23C636}" type="slidenum">
              <a:rPr lang="en-US" smtClean="0"/>
              <a:t>‹#›</a:t>
            </a:fld>
            <a:endParaRPr lang="en-US"/>
          </a:p>
        </p:txBody>
      </p:sp>
    </p:spTree>
    <p:extLst>
      <p:ext uri="{BB962C8B-B14F-4D97-AF65-F5344CB8AC3E}">
        <p14:creationId xmlns:p14="http://schemas.microsoft.com/office/powerpoint/2010/main" val="116990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257184CE-62CA-C3CE-B4BC-F571D755C3C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40BDCD7A-3625-A4F9-2712-C00E14BABE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Illustration –tutor and how to show chapter</a:t>
            </a:r>
          </a:p>
          <a:p>
            <a:endParaRPr lang="en-US" altLang="en-US"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B0F99770-0C3D-4224-DFF0-EB7EE0A01974}"/>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017C0ED-E366-B348-A611-7C4AC9B952C2}" type="slidenum">
              <a:rPr lang="en-US" altLang="en-US" sz="1200"/>
              <a:pPr eaLnBrk="1" hangingPunct="1"/>
              <a:t>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01997ED5-CF69-3533-BE1B-E26C1A21C1D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A2AFF107-99CB-7712-D2D5-704B631995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Illustration &amp; names</a:t>
            </a:r>
          </a:p>
        </p:txBody>
      </p:sp>
      <p:sp>
        <p:nvSpPr>
          <p:cNvPr id="4" name="Slide Number Placeholder 3">
            <a:extLst>
              <a:ext uri="{FF2B5EF4-FFF2-40B4-BE49-F238E27FC236}">
                <a16:creationId xmlns:a16="http://schemas.microsoft.com/office/drawing/2014/main" id="{599E984D-7ACD-4126-AEEC-4D215299E967}"/>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4117F924-9D12-844A-BE02-079C283C47DF}" type="slidenum">
              <a:rPr lang="en-US" altLang="en-US" sz="1200"/>
              <a:pPr eaLnBrk="1" hangingPunct="1"/>
              <a:t>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2748C2D-2D86-0029-3AC2-10E552B11EF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AA0695EB-6A89-C278-28B4-F4555DC0F5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Diagram 1</a:t>
            </a:r>
          </a:p>
        </p:txBody>
      </p:sp>
      <p:sp>
        <p:nvSpPr>
          <p:cNvPr id="4" name="Slide Number Placeholder 3">
            <a:extLst>
              <a:ext uri="{FF2B5EF4-FFF2-40B4-BE49-F238E27FC236}">
                <a16:creationId xmlns:a16="http://schemas.microsoft.com/office/drawing/2014/main" id="{DE7F18FF-46F1-255E-0AF6-872D5CC5DFE7}"/>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0F4EB38C-2729-B04F-96B8-81179D73BD27}" type="slidenum">
              <a:rPr lang="en-US" altLang="en-US" sz="1200"/>
              <a:pPr eaLnBrk="1" hangingPunct="1"/>
              <a:t>8</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disadvantage if we do not translate these into logical frames for goal culture? What happens if you do it w</a:t>
            </a:r>
          </a:p>
        </p:txBody>
      </p:sp>
      <p:sp>
        <p:nvSpPr>
          <p:cNvPr id="4" name="Slide Number Placeholder 3"/>
          <p:cNvSpPr>
            <a:spLocks noGrp="1"/>
          </p:cNvSpPr>
          <p:nvPr>
            <p:ph type="sldNum" sz="quarter" idx="5"/>
          </p:nvPr>
        </p:nvSpPr>
        <p:spPr/>
        <p:txBody>
          <a:bodyPr/>
          <a:lstStyle/>
          <a:p>
            <a:fld id="{9562D4E6-483F-9541-ABCB-4994CF23C636}" type="slidenum">
              <a:rPr lang="en-US" smtClean="0"/>
              <a:t>9</a:t>
            </a:fld>
            <a:endParaRPr lang="en-US"/>
          </a:p>
        </p:txBody>
      </p:sp>
    </p:spTree>
    <p:extLst>
      <p:ext uri="{BB962C8B-B14F-4D97-AF65-F5344CB8AC3E}">
        <p14:creationId xmlns:p14="http://schemas.microsoft.com/office/powerpoint/2010/main" val="90625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Permission needed for bigger changes and need more mature church</a:t>
            </a:r>
          </a:p>
        </p:txBody>
      </p:sp>
      <p:sp>
        <p:nvSpPr>
          <p:cNvPr id="4" name="Slide Number Placeholder 3"/>
          <p:cNvSpPr>
            <a:spLocks noGrp="1"/>
          </p:cNvSpPr>
          <p:nvPr>
            <p:ph type="sldNum" sz="quarter" idx="5"/>
          </p:nvPr>
        </p:nvSpPr>
        <p:spPr/>
        <p:txBody>
          <a:bodyPr/>
          <a:lstStyle/>
          <a:p>
            <a:fld id="{9562D4E6-483F-9541-ABCB-4994CF23C636}" type="slidenum">
              <a:rPr lang="en-US" smtClean="0"/>
              <a:t>10</a:t>
            </a:fld>
            <a:endParaRPr lang="en-US"/>
          </a:p>
        </p:txBody>
      </p:sp>
    </p:spTree>
    <p:extLst>
      <p:ext uri="{BB962C8B-B14F-4D97-AF65-F5344CB8AC3E}">
        <p14:creationId xmlns:p14="http://schemas.microsoft.com/office/powerpoint/2010/main" val="146261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56CC2-5224-EBD0-479B-6E935A976B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5A76CC-F1AF-AD3E-F248-D6A2F05206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C9AD3-C471-4DC7-CA19-FCC47A2BED7A}"/>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5" name="Footer Placeholder 4">
            <a:extLst>
              <a:ext uri="{FF2B5EF4-FFF2-40B4-BE49-F238E27FC236}">
                <a16:creationId xmlns:a16="http://schemas.microsoft.com/office/drawing/2014/main" id="{9271115F-B990-A802-C6B1-E9DE3C218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14603-E433-C021-E164-61297B9F92C0}"/>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70416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C669-BAE4-8225-B70E-3C5099309B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4CE42D-38A1-810A-9B81-0BB4A1BD47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C17AF-9468-B08E-42CB-8BD484F23199}"/>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5" name="Footer Placeholder 4">
            <a:extLst>
              <a:ext uri="{FF2B5EF4-FFF2-40B4-BE49-F238E27FC236}">
                <a16:creationId xmlns:a16="http://schemas.microsoft.com/office/drawing/2014/main" id="{1B96DFE7-9696-2DE7-D4F0-2B84E2D82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63A2-F08F-ED7D-7C58-7BEF71498EAC}"/>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754311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41CB8-F5D3-482C-FFC8-D5934EEA01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FA8614-FBD9-1061-25D3-509962AE06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CDDB0-5FE2-312A-CA27-C394BFB27DFF}"/>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5" name="Footer Placeholder 4">
            <a:extLst>
              <a:ext uri="{FF2B5EF4-FFF2-40B4-BE49-F238E27FC236}">
                <a16:creationId xmlns:a16="http://schemas.microsoft.com/office/drawing/2014/main" id="{C2D99A5D-C1D2-F964-4754-CE457A5A8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52B0-733C-65A8-D5C6-5D7717135AE2}"/>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1724397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DED2-B060-392C-AF6C-156984554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1708B-021B-4B08-066B-C56D844DF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DA1D9-732E-E7BB-C1A2-C69CB1135D86}"/>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5" name="Footer Placeholder 4">
            <a:extLst>
              <a:ext uri="{FF2B5EF4-FFF2-40B4-BE49-F238E27FC236}">
                <a16:creationId xmlns:a16="http://schemas.microsoft.com/office/drawing/2014/main" id="{08AE5EAB-AC85-86CF-0C0F-1DF888372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F335-17CD-1E10-7C30-A84656339BA9}"/>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134019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C0EC9-DCF4-2037-2D6E-50C741E540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75AE59-A4F7-AD09-F58F-08318A745E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A0D5FA-7EAD-C821-D90C-B26150205EF9}"/>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5" name="Footer Placeholder 4">
            <a:extLst>
              <a:ext uri="{FF2B5EF4-FFF2-40B4-BE49-F238E27FC236}">
                <a16:creationId xmlns:a16="http://schemas.microsoft.com/office/drawing/2014/main" id="{8449CBB2-5E65-D929-259A-DBE7EB8D7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1A945-0197-EFB2-EDA6-7AADC44E0311}"/>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88599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4C87-9212-7CA5-4EDC-88F4FD0D5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DB16AB-BC3F-29D9-4C7C-59F31DF601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44E773-D3AF-F7CF-D1F0-CFD7099AB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CE568-83F0-0E60-52DF-ECA185F1CFFC}"/>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6" name="Footer Placeholder 5">
            <a:extLst>
              <a:ext uri="{FF2B5EF4-FFF2-40B4-BE49-F238E27FC236}">
                <a16:creationId xmlns:a16="http://schemas.microsoft.com/office/drawing/2014/main" id="{3BCE80FB-7BC3-1041-09D0-5E79EB6DE3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D340F-4499-AF98-4296-F6378C47D90C}"/>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188200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FEF0-008A-41B8-CA0F-447E45BE5D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ABFF6-7B4D-FA50-1906-7CC4FE38CE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5FF8E-A51C-303C-661E-7216ACBC2F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1C4D1C-567C-22A0-B86C-AD08AF0CEB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9991F-99CA-AEDE-14D9-44567FFF79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2FC524-365B-0CB1-DA58-188483D7BE77}"/>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8" name="Footer Placeholder 7">
            <a:extLst>
              <a:ext uri="{FF2B5EF4-FFF2-40B4-BE49-F238E27FC236}">
                <a16:creationId xmlns:a16="http://schemas.microsoft.com/office/drawing/2014/main" id="{90AFE8E4-9723-CFE0-6D9C-E7A8E3AC8D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11749-171F-49A8-95E7-A19DB2793A49}"/>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188494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A7C4-7DB7-145B-7B47-3910BC39D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C56827-D8F6-DAED-B8B9-BD9173D10BF7}"/>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4" name="Footer Placeholder 3">
            <a:extLst>
              <a:ext uri="{FF2B5EF4-FFF2-40B4-BE49-F238E27FC236}">
                <a16:creationId xmlns:a16="http://schemas.microsoft.com/office/drawing/2014/main" id="{C1204E32-12C1-9FC3-F3E0-D2DAF36507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7A4B42-824D-C065-6498-D1887C3D1DF8}"/>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100346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F7182E-37CC-A731-D47D-D156D3D99AE6}"/>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3" name="Footer Placeholder 2">
            <a:extLst>
              <a:ext uri="{FF2B5EF4-FFF2-40B4-BE49-F238E27FC236}">
                <a16:creationId xmlns:a16="http://schemas.microsoft.com/office/drawing/2014/main" id="{84F7B0CB-CF19-03F4-0FB3-54E9DCE70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A5516F-2AD8-1AAD-CB6A-22CCB7EF6DA8}"/>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47892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22C1-C0F1-C3C1-4735-4AECF740D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34D592-C1DE-FDE7-5598-E7D4DE9A3D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C9CD93-A0CB-4E8B-06F8-AFEBDA10F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FA09-90F5-6F93-BB73-2830F7F1B3A6}"/>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6" name="Footer Placeholder 5">
            <a:extLst>
              <a:ext uri="{FF2B5EF4-FFF2-40B4-BE49-F238E27FC236}">
                <a16:creationId xmlns:a16="http://schemas.microsoft.com/office/drawing/2014/main" id="{0E20C0AC-3744-3343-8DB0-E8B7EFEC7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9BFFB-33D3-05AA-106B-1834CFFFF657}"/>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2150313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3D06-0130-9ECB-BE57-C947E31DC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82A8B7-BD12-93D7-843C-4AE943D6CF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57E90D-8F13-FDD7-C6A0-849AC03E8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AB2606-AF01-8F7C-BBF2-61605D9A4709}"/>
              </a:ext>
            </a:extLst>
          </p:cNvPr>
          <p:cNvSpPr>
            <a:spLocks noGrp="1"/>
          </p:cNvSpPr>
          <p:nvPr>
            <p:ph type="dt" sz="half" idx="10"/>
          </p:nvPr>
        </p:nvSpPr>
        <p:spPr/>
        <p:txBody>
          <a:bodyPr/>
          <a:lstStyle/>
          <a:p>
            <a:fld id="{487381FC-D948-AC49-8419-06DB9FA0DD63}" type="datetimeFigureOut">
              <a:rPr lang="en-US" smtClean="0"/>
              <a:t>10/27/22</a:t>
            </a:fld>
            <a:endParaRPr lang="en-US"/>
          </a:p>
        </p:txBody>
      </p:sp>
      <p:sp>
        <p:nvSpPr>
          <p:cNvPr id="6" name="Footer Placeholder 5">
            <a:extLst>
              <a:ext uri="{FF2B5EF4-FFF2-40B4-BE49-F238E27FC236}">
                <a16:creationId xmlns:a16="http://schemas.microsoft.com/office/drawing/2014/main" id="{1C52F659-3D08-16E9-D1D6-484ED3A20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24213-282B-3D2C-3C5E-689E3EBE0A76}"/>
              </a:ext>
            </a:extLst>
          </p:cNvPr>
          <p:cNvSpPr>
            <a:spLocks noGrp="1"/>
          </p:cNvSpPr>
          <p:nvPr>
            <p:ph type="sldNum" sz="quarter" idx="12"/>
          </p:nvPr>
        </p:nvSpPr>
        <p:spPr/>
        <p:txBody>
          <a:bodyPr/>
          <a:lstStyle/>
          <a:p>
            <a:fld id="{14C8301F-0212-9844-BD83-450E231E85E9}" type="slidenum">
              <a:rPr lang="en-US" smtClean="0"/>
              <a:t>‹#›</a:t>
            </a:fld>
            <a:endParaRPr lang="en-US"/>
          </a:p>
        </p:txBody>
      </p:sp>
    </p:spTree>
    <p:extLst>
      <p:ext uri="{BB962C8B-B14F-4D97-AF65-F5344CB8AC3E}">
        <p14:creationId xmlns:p14="http://schemas.microsoft.com/office/powerpoint/2010/main" val="247512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F4A8A7-CC12-3767-512C-D6CF6A4F7E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FD88DF-89AF-49CB-B0A1-3725A3156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94919-35ED-3621-3E48-12F00C049F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381FC-D948-AC49-8419-06DB9FA0DD63}" type="datetimeFigureOut">
              <a:rPr lang="en-US" smtClean="0"/>
              <a:t>10/27/22</a:t>
            </a:fld>
            <a:endParaRPr lang="en-US"/>
          </a:p>
        </p:txBody>
      </p:sp>
      <p:sp>
        <p:nvSpPr>
          <p:cNvPr id="5" name="Footer Placeholder 4">
            <a:extLst>
              <a:ext uri="{FF2B5EF4-FFF2-40B4-BE49-F238E27FC236}">
                <a16:creationId xmlns:a16="http://schemas.microsoft.com/office/drawing/2014/main" id="{04C3787F-83C1-42BD-B7F6-F770BA3FAF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2DC0D6-250B-E006-BD43-D7A34FBB6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8301F-0212-9844-BD83-450E231E85E9}" type="slidenum">
              <a:rPr lang="en-US" smtClean="0"/>
              <a:t>‹#›</a:t>
            </a:fld>
            <a:endParaRPr lang="en-US"/>
          </a:p>
        </p:txBody>
      </p:sp>
    </p:spTree>
    <p:extLst>
      <p:ext uri="{BB962C8B-B14F-4D97-AF65-F5344CB8AC3E}">
        <p14:creationId xmlns:p14="http://schemas.microsoft.com/office/powerpoint/2010/main" val="273363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23.PNG"/><Relationship Id="rId4" Type="http://schemas.openxmlformats.org/officeDocument/2006/relationships/image" Target="../media/image22.jpg"/><Relationship Id="rId9"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EFBB-21ED-3444-F04D-6841F2B21F0E}"/>
              </a:ext>
            </a:extLst>
          </p:cNvPr>
          <p:cNvSpPr>
            <a:spLocks noGrp="1"/>
          </p:cNvSpPr>
          <p:nvPr>
            <p:ph type="ctrTitle"/>
          </p:nvPr>
        </p:nvSpPr>
        <p:spPr/>
        <p:txBody>
          <a:bodyPr/>
          <a:lstStyle/>
          <a:p>
            <a:r>
              <a:rPr lang="en-US" dirty="0"/>
              <a:t>Practice contextualization</a:t>
            </a:r>
          </a:p>
        </p:txBody>
      </p:sp>
      <p:sp>
        <p:nvSpPr>
          <p:cNvPr id="3" name="Subtitle 2">
            <a:extLst>
              <a:ext uri="{FF2B5EF4-FFF2-40B4-BE49-F238E27FC236}">
                <a16:creationId xmlns:a16="http://schemas.microsoft.com/office/drawing/2014/main" id="{16DB55C6-BE8D-F0DD-8D31-4238C0F902F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2744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6B3D36-952E-4C99-A4EB-C78EDE1A4620}"/>
              </a:ext>
            </a:extLst>
          </p:cNvPr>
          <p:cNvPicPr>
            <a:picLocks noChangeAspect="1"/>
          </p:cNvPicPr>
          <p:nvPr/>
        </p:nvPicPr>
        <p:blipFill>
          <a:blip r:embed="rId3"/>
          <a:stretch>
            <a:fillRect/>
          </a:stretch>
        </p:blipFill>
        <p:spPr>
          <a:xfrm>
            <a:off x="0" y="2386360"/>
            <a:ext cx="4863949" cy="4471639"/>
          </a:xfrm>
          <a:prstGeom prst="rect">
            <a:avLst/>
          </a:prstGeom>
        </p:spPr>
      </p:pic>
      <p:sp>
        <p:nvSpPr>
          <p:cNvPr id="3" name="AutoShape 2">
            <a:extLst>
              <a:ext uri="{FF2B5EF4-FFF2-40B4-BE49-F238E27FC236}">
                <a16:creationId xmlns:a16="http://schemas.microsoft.com/office/drawing/2014/main" id="{7D860EBD-9007-5C58-C1B0-743878BE2DEE}"/>
              </a:ext>
            </a:extLst>
          </p:cNvPr>
          <p:cNvSpPr>
            <a:spLocks noChangeAspect="1" noChangeArrowheads="1"/>
          </p:cNvSpPr>
          <p:nvPr/>
        </p:nvSpPr>
        <p:spPr bwMode="auto">
          <a:xfrm>
            <a:off x="6096000" y="3429000"/>
            <a:ext cx="3429000" cy="3429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34935B3A-8B7D-6897-5CF7-26ADC0CFC627}"/>
              </a:ext>
            </a:extLst>
          </p:cNvPr>
          <p:cNvSpPr>
            <a:spLocks noChangeAspect="1" noChangeArrowheads="1"/>
          </p:cNvSpPr>
          <p:nvPr/>
        </p:nvSpPr>
        <p:spPr bwMode="auto">
          <a:xfrm>
            <a:off x="4532376" y="1865376"/>
            <a:ext cx="4992624" cy="4992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9FC9D6A-09FE-76AF-9B76-6004B7D408D4}"/>
              </a:ext>
            </a:extLst>
          </p:cNvPr>
          <p:cNvPicPr>
            <a:picLocks noChangeAspect="1"/>
          </p:cNvPicPr>
          <p:nvPr/>
        </p:nvPicPr>
        <p:blipFill>
          <a:blip r:embed="rId4"/>
          <a:stretch>
            <a:fillRect/>
          </a:stretch>
        </p:blipFill>
        <p:spPr>
          <a:xfrm>
            <a:off x="8031394" y="1865376"/>
            <a:ext cx="4292580" cy="4992624"/>
          </a:xfrm>
          <a:prstGeom prst="rect">
            <a:avLst/>
          </a:prstGeom>
        </p:spPr>
      </p:pic>
      <p:sp>
        <p:nvSpPr>
          <p:cNvPr id="8" name="TextBox 7">
            <a:extLst>
              <a:ext uri="{FF2B5EF4-FFF2-40B4-BE49-F238E27FC236}">
                <a16:creationId xmlns:a16="http://schemas.microsoft.com/office/drawing/2014/main" id="{512F9870-AC42-8FC1-2FF0-AC1871EEDC36}"/>
              </a:ext>
            </a:extLst>
          </p:cNvPr>
          <p:cNvSpPr txBox="1"/>
          <p:nvPr/>
        </p:nvSpPr>
        <p:spPr>
          <a:xfrm>
            <a:off x="5237247" y="4460385"/>
            <a:ext cx="2794147" cy="1200329"/>
          </a:xfrm>
          <a:prstGeom prst="rect">
            <a:avLst/>
          </a:prstGeom>
          <a:noFill/>
        </p:spPr>
        <p:txBody>
          <a:bodyPr wrap="square" rtlCol="0">
            <a:spAutoFit/>
          </a:bodyPr>
          <a:lstStyle/>
          <a:p>
            <a:pPr algn="l">
              <a:buFont typeface="Arial" panose="020B0604020202020204" pitchFamily="34" charset="0"/>
              <a:buChar char="•"/>
            </a:pPr>
            <a:r>
              <a:rPr lang="en-PH" b="0" i="0" u="none" strike="noStrike" dirty="0">
                <a:solidFill>
                  <a:srgbClr val="000000"/>
                </a:solidFill>
                <a:effectLst/>
                <a:latin typeface="Arial" panose="020B0604020202020204" pitchFamily="34" charset="0"/>
              </a:rPr>
              <a:t>Mongolian and Filipino English literally translated the text.</a:t>
            </a:r>
            <a:br>
              <a:rPr lang="en-PH" dirty="0"/>
            </a:br>
            <a:endParaRPr lang="en-US" dirty="0"/>
          </a:p>
        </p:txBody>
      </p:sp>
      <p:sp>
        <p:nvSpPr>
          <p:cNvPr id="9" name="TextBox 8">
            <a:extLst>
              <a:ext uri="{FF2B5EF4-FFF2-40B4-BE49-F238E27FC236}">
                <a16:creationId xmlns:a16="http://schemas.microsoft.com/office/drawing/2014/main" id="{1D2EAA4D-27D7-0FAD-8762-43AEE360F849}"/>
              </a:ext>
            </a:extLst>
          </p:cNvPr>
          <p:cNvSpPr txBox="1"/>
          <p:nvPr/>
        </p:nvSpPr>
        <p:spPr>
          <a:xfrm>
            <a:off x="1075038" y="344900"/>
            <a:ext cx="6264876" cy="1477328"/>
          </a:xfrm>
          <a:prstGeom prst="rect">
            <a:avLst/>
          </a:prstGeom>
          <a:solidFill>
            <a:schemeClr val="accent2"/>
          </a:solidFill>
        </p:spPr>
        <p:txBody>
          <a:bodyPr wrap="square" rtlCol="0">
            <a:spAutoFit/>
          </a:bodyPr>
          <a:lstStyle/>
          <a:p>
            <a:r>
              <a:rPr lang="en-US" dirty="0"/>
              <a:t>In a non-M context, what could you change to make it more clear?</a:t>
            </a:r>
          </a:p>
          <a:p>
            <a:r>
              <a:rPr lang="en-US" dirty="0"/>
              <a:t>Think of Roman Catholic, Hindu, Buddhist context. What are some issues people in your culture need to deal with when it comes to the Bible being trustworthy?</a:t>
            </a:r>
          </a:p>
        </p:txBody>
      </p:sp>
    </p:spTree>
    <p:extLst>
      <p:ext uri="{BB962C8B-B14F-4D97-AF65-F5344CB8AC3E}">
        <p14:creationId xmlns:p14="http://schemas.microsoft.com/office/powerpoint/2010/main" val="2838536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604F50-0842-B321-7EB7-B84498595F88}"/>
              </a:ext>
            </a:extLst>
          </p:cNvPr>
          <p:cNvSpPr txBox="1"/>
          <p:nvPr/>
        </p:nvSpPr>
        <p:spPr>
          <a:xfrm>
            <a:off x="247133" y="296561"/>
            <a:ext cx="8538519" cy="7032694"/>
          </a:xfrm>
          <a:prstGeom prst="rect">
            <a:avLst/>
          </a:prstGeom>
          <a:noFill/>
        </p:spPr>
        <p:txBody>
          <a:bodyPr wrap="square">
            <a:spAutoFit/>
          </a:bodyPr>
          <a:lstStyle/>
          <a:p>
            <a:pPr marL="228600" indent="228600">
              <a:spcBef>
                <a:spcPts val="600"/>
              </a:spcBef>
              <a:spcAft>
                <a:spcPts val="0"/>
              </a:spcAft>
            </a:pPr>
            <a:r>
              <a:rPr lang="en-US" sz="1800" b="1" dirty="0">
                <a:solidFill>
                  <a:srgbClr val="222222"/>
                </a:solidFill>
                <a:effectLst/>
                <a:latin typeface="Times New Roman" panose="02020603050405020304" pitchFamily="18" charset="0"/>
                <a:ea typeface="Times New Roman" panose="02020603050405020304" pitchFamily="18" charset="0"/>
              </a:rPr>
              <a:t>4. Jesus has the Divine Nature</a:t>
            </a:r>
            <a:endParaRPr lang="en-PH" sz="1800" dirty="0">
              <a:effectLst/>
              <a:latin typeface="Times New Roman" panose="02020603050405020304" pitchFamily="18" charset="0"/>
              <a:ea typeface="Cambria" panose="02040503050406030204" pitchFamily="18" charset="0"/>
            </a:endParaRPr>
          </a:p>
          <a:p>
            <a:pPr marL="342900" lvl="0" indent="-342900">
              <a:spcBef>
                <a:spcPts val="600"/>
              </a:spcBef>
              <a:spcAft>
                <a:spcPts val="0"/>
              </a:spcAft>
              <a:buFont typeface="+mj-lt"/>
              <a:buAutoNum type="arabicPeriod" startAt="19"/>
            </a:pPr>
            <a:r>
              <a:rPr lang="en-US" sz="1800" dirty="0">
                <a:solidFill>
                  <a:srgbClr val="222222"/>
                </a:solidFill>
                <a:effectLst/>
                <a:latin typeface="Times New Roman" panose="02020603050405020304" pitchFamily="18" charset="0"/>
                <a:ea typeface="Times New Roman" panose="02020603050405020304" pitchFamily="18" charset="0"/>
              </a:rPr>
              <a:t>It is an amazing claim which the Jews of Jesus’ day found difficult to accept, just like our Muslim brothers. </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a. What did Jesus claim in John 10:30? __________________________________________</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b. What was the people’s response in the next verse? ________________________________</a:t>
            </a:r>
            <a:endParaRPr lang="en-PH" sz="1800" dirty="0">
              <a:effectLst/>
              <a:latin typeface="Times New Roman" panose="02020603050405020304" pitchFamily="18" charset="0"/>
              <a:ea typeface="Cambria" panose="02040503050406030204" pitchFamily="18" charset="0"/>
            </a:endParaRPr>
          </a:p>
          <a:p>
            <a:pPr marL="342900" lvl="0" indent="-342900">
              <a:spcBef>
                <a:spcPts val="600"/>
              </a:spcBef>
              <a:spcAft>
                <a:spcPts val="0"/>
              </a:spcAft>
              <a:buFont typeface="+mj-lt"/>
              <a:buAutoNum type="arabicPeriod" startAt="19"/>
            </a:pPr>
            <a:r>
              <a:rPr lang="en-US" sz="1800" dirty="0">
                <a:solidFill>
                  <a:srgbClr val="222222"/>
                </a:solidFill>
                <a:effectLst/>
                <a:latin typeface="Times New Roman" panose="02020603050405020304" pitchFamily="18" charset="0"/>
                <a:ea typeface="Times New Roman" panose="02020603050405020304" pitchFamily="18" charset="0"/>
              </a:rPr>
              <a:t>Once again John’s Gospel provides us with important information about Jesus’ divine nature. When Philip, one of Jesus’ disciples said “Lord, show us the Father…” (John 14:8) then what did Jesus answer him? (John 14:9) ______________________________________________</a:t>
            </a:r>
            <a:endParaRPr lang="en-PH" sz="1800" dirty="0">
              <a:effectLst/>
              <a:latin typeface="Times New Roman" panose="02020603050405020304" pitchFamily="18" charset="0"/>
              <a:ea typeface="Cambria" panose="02040503050406030204" pitchFamily="18" charset="0"/>
            </a:endParaRPr>
          </a:p>
          <a:p>
            <a:pPr marL="342900" lvl="0" indent="-342900">
              <a:spcBef>
                <a:spcPts val="600"/>
              </a:spcBef>
              <a:spcAft>
                <a:spcPts val="0"/>
              </a:spcAft>
              <a:buFont typeface="+mj-lt"/>
              <a:buAutoNum type="arabicPeriod" startAt="19"/>
            </a:pPr>
            <a:r>
              <a:rPr lang="en-US" sz="1800" dirty="0">
                <a:solidFill>
                  <a:srgbClr val="222222"/>
                </a:solidFill>
                <a:effectLst/>
                <a:latin typeface="Times New Roman" panose="02020603050405020304" pitchFamily="18" charset="0"/>
                <a:ea typeface="Times New Roman" panose="02020603050405020304" pitchFamily="18" charset="0"/>
              </a:rPr>
              <a:t>It is not possible for us to understand what God is like. No one has ever seen God (John 1:18) but the amazing truth is that Jesus has shown us what God is like, because both of their natures are the same, that is, both Father and Son have the same divine nature. Write below the central part of John 14:9 and memorize it. </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“Anyone who has _______________________________________________” </a:t>
            </a:r>
            <a:endParaRPr lang="en-PH" sz="1800" dirty="0">
              <a:effectLst/>
              <a:latin typeface="Times New Roman" panose="02020603050405020304" pitchFamily="18" charset="0"/>
              <a:ea typeface="Cambria" panose="02040503050406030204" pitchFamily="18" charset="0"/>
            </a:endParaRPr>
          </a:p>
          <a:p>
            <a:pPr marL="342900" lvl="0" indent="-342900">
              <a:spcBef>
                <a:spcPts val="600"/>
              </a:spcBef>
              <a:spcAft>
                <a:spcPts val="0"/>
              </a:spcAft>
              <a:buFont typeface="+mj-lt"/>
              <a:buAutoNum type="arabicPeriod" startAt="19"/>
            </a:pPr>
            <a:r>
              <a:rPr lang="en-US" sz="1800" dirty="0">
                <a:solidFill>
                  <a:srgbClr val="222222"/>
                </a:solidFill>
                <a:effectLst/>
                <a:latin typeface="Times New Roman" panose="02020603050405020304" pitchFamily="18" charset="0"/>
                <a:ea typeface="Times New Roman" panose="02020603050405020304" pitchFamily="18" charset="0"/>
              </a:rPr>
              <a:t>Write down the four reasons on which grounds we can truly call Jesus the “Son of God”.</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1. _____________________________________________________________________</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2. _____________________________________________________________________</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3. _____________________________________________________________________</a:t>
            </a:r>
            <a:endParaRPr lang="en-PH" sz="1800" dirty="0">
              <a:effectLst/>
              <a:latin typeface="Times New Roman" panose="02020603050405020304" pitchFamily="18" charset="0"/>
              <a:ea typeface="Cambria" panose="02040503050406030204" pitchFamily="18" charset="0"/>
            </a:endParaRPr>
          </a:p>
          <a:p>
            <a:pPr marL="228600">
              <a:spcBef>
                <a:spcPts val="60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4. _____________________________________________________________________</a:t>
            </a:r>
            <a:endParaRPr lang="en-PH" sz="1800" dirty="0">
              <a:effectLst/>
              <a:latin typeface="Times New Roman" panose="02020603050405020304" pitchFamily="18" charset="0"/>
              <a:ea typeface="Cambria" panose="02040503050406030204" pitchFamily="18" charset="0"/>
            </a:endParaRPr>
          </a:p>
        </p:txBody>
      </p:sp>
      <p:sp>
        <p:nvSpPr>
          <p:cNvPr id="4" name="TextBox 3">
            <a:extLst>
              <a:ext uri="{FF2B5EF4-FFF2-40B4-BE49-F238E27FC236}">
                <a16:creationId xmlns:a16="http://schemas.microsoft.com/office/drawing/2014/main" id="{9C5767E0-81C6-5323-4EA3-3194BD0BC501}"/>
              </a:ext>
            </a:extLst>
          </p:cNvPr>
          <p:cNvSpPr txBox="1"/>
          <p:nvPr/>
        </p:nvSpPr>
        <p:spPr>
          <a:xfrm>
            <a:off x="9440563" y="1458096"/>
            <a:ext cx="2286000" cy="1477328"/>
          </a:xfrm>
          <a:prstGeom prst="rect">
            <a:avLst/>
          </a:prstGeom>
          <a:solidFill>
            <a:schemeClr val="accent2"/>
          </a:solidFill>
        </p:spPr>
        <p:txBody>
          <a:bodyPr wrap="square" rtlCol="0">
            <a:spAutoFit/>
          </a:bodyPr>
          <a:lstStyle/>
          <a:p>
            <a:r>
              <a:rPr lang="en-US" dirty="0"/>
              <a:t>In Pakistan culture they felt they needed to add some more frames. Why do you think this is?</a:t>
            </a:r>
          </a:p>
        </p:txBody>
      </p:sp>
    </p:spTree>
    <p:extLst>
      <p:ext uri="{BB962C8B-B14F-4D97-AF65-F5344CB8AC3E}">
        <p14:creationId xmlns:p14="http://schemas.microsoft.com/office/powerpoint/2010/main" val="2198801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54441C-6F62-DDEB-4346-18A42F4C5B19}"/>
              </a:ext>
            </a:extLst>
          </p:cNvPr>
          <p:cNvPicPr>
            <a:picLocks noChangeAspect="1"/>
          </p:cNvPicPr>
          <p:nvPr/>
        </p:nvPicPr>
        <p:blipFill>
          <a:blip r:embed="rId2"/>
          <a:stretch>
            <a:fillRect/>
          </a:stretch>
        </p:blipFill>
        <p:spPr>
          <a:xfrm>
            <a:off x="239486" y="173847"/>
            <a:ext cx="7772400" cy="3622907"/>
          </a:xfrm>
          <a:prstGeom prst="rect">
            <a:avLst/>
          </a:prstGeom>
        </p:spPr>
      </p:pic>
      <p:pic>
        <p:nvPicPr>
          <p:cNvPr id="4" name="Picture 3">
            <a:extLst>
              <a:ext uri="{FF2B5EF4-FFF2-40B4-BE49-F238E27FC236}">
                <a16:creationId xmlns:a16="http://schemas.microsoft.com/office/drawing/2014/main" id="{6934781C-8BE2-7172-5C41-4FE476E91CEF}"/>
              </a:ext>
            </a:extLst>
          </p:cNvPr>
          <p:cNvPicPr>
            <a:picLocks noChangeAspect="1"/>
          </p:cNvPicPr>
          <p:nvPr/>
        </p:nvPicPr>
        <p:blipFill>
          <a:blip r:embed="rId3"/>
          <a:stretch>
            <a:fillRect/>
          </a:stretch>
        </p:blipFill>
        <p:spPr>
          <a:xfrm>
            <a:off x="6395349" y="3061246"/>
            <a:ext cx="5796651" cy="3622907"/>
          </a:xfrm>
          <a:prstGeom prst="rect">
            <a:avLst/>
          </a:prstGeom>
        </p:spPr>
      </p:pic>
      <p:sp>
        <p:nvSpPr>
          <p:cNvPr id="5" name="TextBox 4">
            <a:extLst>
              <a:ext uri="{FF2B5EF4-FFF2-40B4-BE49-F238E27FC236}">
                <a16:creationId xmlns:a16="http://schemas.microsoft.com/office/drawing/2014/main" id="{F73B2BAE-DB9A-756F-A8C0-6139BDC1A3E7}"/>
              </a:ext>
            </a:extLst>
          </p:cNvPr>
          <p:cNvSpPr txBox="1"/>
          <p:nvPr/>
        </p:nvSpPr>
        <p:spPr>
          <a:xfrm>
            <a:off x="8011886" y="646771"/>
            <a:ext cx="4098338" cy="2308324"/>
          </a:xfrm>
          <a:prstGeom prst="rect">
            <a:avLst/>
          </a:prstGeom>
          <a:noFill/>
        </p:spPr>
        <p:txBody>
          <a:bodyPr wrap="square" rtlCol="0">
            <a:spAutoFit/>
          </a:bodyPr>
          <a:lstStyle/>
          <a:p>
            <a:r>
              <a:rPr lang="en-US" sz="1200" dirty="0"/>
              <a:t>Mongolia:</a:t>
            </a:r>
          </a:p>
          <a:p>
            <a:pPr algn="l">
              <a:buFont typeface="Arial" panose="020B0604020202020204" pitchFamily="34" charset="0"/>
              <a:buChar char="•"/>
            </a:pPr>
            <a:r>
              <a:rPr lang="en-PH" sz="1200" b="0" i="1" u="none" strike="noStrike" dirty="0">
                <a:solidFill>
                  <a:srgbClr val="000000"/>
                </a:solidFill>
                <a:effectLst/>
                <a:latin typeface="Arial" panose="020B0604020202020204" pitchFamily="34" charset="0"/>
              </a:rPr>
              <a:t>Pakistan there is a custom of putting honey in a baby's mouth after it is born. People explain this two ways: 1. because honey has a very nice flavor. 2. Because it will help the child to become someone who speaks good and right words when they grow up.</a:t>
            </a:r>
            <a:endParaRPr lang="en-PH" sz="1200" b="0" i="0" u="none" strike="noStrike" dirty="0">
              <a:solidFill>
                <a:srgbClr val="000000"/>
              </a:solidFill>
              <a:effectLst/>
              <a:latin typeface="Arial" panose="020B0604020202020204" pitchFamily="34" charset="0"/>
            </a:endParaRPr>
          </a:p>
          <a:p>
            <a:pPr algn="l">
              <a:buFont typeface="Arial" panose="020B0604020202020204" pitchFamily="34" charset="0"/>
              <a:buChar char="•"/>
            </a:pPr>
            <a:r>
              <a:rPr lang="en-PH" sz="1200" b="0" i="0" u="none" strike="noStrike" dirty="0">
                <a:solidFill>
                  <a:srgbClr val="000000"/>
                </a:solidFill>
                <a:effectLst/>
                <a:latin typeface="Arial" panose="020B0604020202020204" pitchFamily="34" charset="0"/>
              </a:rPr>
              <a:t>The next two lines of frame 10 are the same, then</a:t>
            </a:r>
          </a:p>
          <a:p>
            <a:pPr algn="l">
              <a:buFont typeface="Arial" panose="020B0604020202020204" pitchFamily="34" charset="0"/>
              <a:buChar char="•"/>
            </a:pPr>
            <a:r>
              <a:rPr lang="en-PH" sz="1200" b="0" i="0" u="none" strike="noStrike" dirty="0">
                <a:solidFill>
                  <a:srgbClr val="000000"/>
                </a:solidFill>
                <a:effectLst/>
                <a:latin typeface="Arial" panose="020B0604020202020204" pitchFamily="34" charset="0"/>
              </a:rPr>
              <a:t>a. </a:t>
            </a:r>
            <a:r>
              <a:rPr lang="en-PH" sz="1200" b="0" i="1" u="none" strike="noStrike" dirty="0">
                <a:solidFill>
                  <a:srgbClr val="000000"/>
                </a:solidFill>
                <a:effectLst/>
                <a:latin typeface="Arial" panose="020B0604020202020204" pitchFamily="34" charset="0"/>
              </a:rPr>
              <a:t>just for the seasoning/flavor</a:t>
            </a:r>
          </a:p>
          <a:p>
            <a:pPr algn="l">
              <a:buFont typeface="Arial" panose="020B0604020202020204" pitchFamily="34" charset="0"/>
              <a:buChar char="•"/>
            </a:pPr>
            <a:r>
              <a:rPr lang="en-PH" sz="1200" b="0" i="1" u="none" strike="noStrike" dirty="0">
                <a:solidFill>
                  <a:srgbClr val="000000"/>
                </a:solidFill>
                <a:effectLst/>
                <a:latin typeface="Arial" panose="020B0604020202020204" pitchFamily="34" charset="0"/>
              </a:rPr>
              <a:t>b. because it helps us to speak nice words</a:t>
            </a:r>
          </a:p>
          <a:p>
            <a:pPr algn="l">
              <a:buFont typeface="Arial" panose="020B0604020202020204" pitchFamily="34" charset="0"/>
              <a:buChar char="•"/>
            </a:pPr>
            <a:r>
              <a:rPr lang="en-PH" sz="1200" b="0" i="1" u="none" strike="noStrike" dirty="0">
                <a:solidFill>
                  <a:srgbClr val="000000"/>
                </a:solidFill>
                <a:effectLst/>
                <a:latin typeface="Arial" panose="020B0604020202020204" pitchFamily="34" charset="0"/>
              </a:rPr>
              <a:t>c. for both of the above reasons. </a:t>
            </a:r>
            <a:endParaRPr lang="en-PH" sz="1200" i="1" dirty="0">
              <a:solidFill>
                <a:srgbClr val="000000"/>
              </a:solidFill>
              <a:latin typeface="Arial" panose="020B0604020202020204" pitchFamily="34" charset="0"/>
            </a:endParaRPr>
          </a:p>
          <a:p>
            <a:pPr algn="l">
              <a:buFont typeface="Arial" panose="020B0604020202020204" pitchFamily="34" charset="0"/>
              <a:buChar char="•"/>
            </a:pPr>
            <a:r>
              <a:rPr lang="en-PH" sz="1200" b="0" i="1" u="none" strike="noStrike" dirty="0">
                <a:solidFill>
                  <a:srgbClr val="000000"/>
                </a:solidFill>
                <a:effectLst/>
                <a:latin typeface="Arial" panose="020B0604020202020204" pitchFamily="34" charset="0"/>
              </a:rPr>
              <a:t>Neither of the above.</a:t>
            </a:r>
            <a:endParaRPr lang="en-PH" sz="1200" b="0" i="0" u="none" strike="noStrike" dirty="0">
              <a:solidFill>
                <a:srgbClr val="000000"/>
              </a:solidFill>
              <a:effectLst/>
              <a:latin typeface="Arial" panose="020B0604020202020204" pitchFamily="34" charset="0"/>
            </a:endParaRPr>
          </a:p>
          <a:p>
            <a:endParaRPr lang="en-US" sz="1200" dirty="0"/>
          </a:p>
        </p:txBody>
      </p:sp>
      <p:cxnSp>
        <p:nvCxnSpPr>
          <p:cNvPr id="7" name="Straight Arrow Connector 6">
            <a:extLst>
              <a:ext uri="{FF2B5EF4-FFF2-40B4-BE49-F238E27FC236}">
                <a16:creationId xmlns:a16="http://schemas.microsoft.com/office/drawing/2014/main" id="{9168BED2-9ECC-AE79-0870-7CC92EF752BC}"/>
              </a:ext>
            </a:extLst>
          </p:cNvPr>
          <p:cNvCxnSpPr/>
          <p:nvPr/>
        </p:nvCxnSpPr>
        <p:spPr>
          <a:xfrm>
            <a:off x="11664176" y="2141034"/>
            <a:ext cx="0" cy="9202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950A92E-7CE9-0A3D-CFB0-4743967D95F1}"/>
              </a:ext>
            </a:extLst>
          </p:cNvPr>
          <p:cNvSpPr txBox="1"/>
          <p:nvPr/>
        </p:nvSpPr>
        <p:spPr>
          <a:xfrm>
            <a:off x="766119" y="4782065"/>
            <a:ext cx="5329881" cy="1754326"/>
          </a:xfrm>
          <a:prstGeom prst="rect">
            <a:avLst/>
          </a:prstGeom>
          <a:solidFill>
            <a:schemeClr val="accent2"/>
          </a:solidFill>
        </p:spPr>
        <p:txBody>
          <a:bodyPr wrap="square" rtlCol="0">
            <a:spAutoFit/>
          </a:bodyPr>
          <a:lstStyle/>
          <a:p>
            <a:r>
              <a:rPr lang="en-US" dirty="0"/>
              <a:t>What is better: use a great example from a foreign culture or find an example from your culture? Explain.</a:t>
            </a:r>
          </a:p>
          <a:p>
            <a:r>
              <a:rPr lang="en-US" dirty="0"/>
              <a:t>What could be a way to rewrite this in your culture? Is there any use of Honey in your culture that can connect to the Word of God being sweeter </a:t>
            </a:r>
            <a:r>
              <a:rPr lang="en-US"/>
              <a:t>than honey?</a:t>
            </a:r>
            <a:endParaRPr lang="en-US" dirty="0"/>
          </a:p>
        </p:txBody>
      </p:sp>
    </p:spTree>
    <p:extLst>
      <p:ext uri="{BB962C8B-B14F-4D97-AF65-F5344CB8AC3E}">
        <p14:creationId xmlns:p14="http://schemas.microsoft.com/office/powerpoint/2010/main" val="2070956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1330-DFCB-69B1-651E-02DC7A547F97}"/>
              </a:ext>
            </a:extLst>
          </p:cNvPr>
          <p:cNvSpPr>
            <a:spLocks noGrp="1"/>
          </p:cNvSpPr>
          <p:nvPr>
            <p:ph type="title"/>
          </p:nvPr>
        </p:nvSpPr>
        <p:spPr>
          <a:solidFill>
            <a:schemeClr val="accent2"/>
          </a:solidFill>
        </p:spPr>
        <p:txBody>
          <a:bodyPr>
            <a:normAutofit fontScale="90000"/>
          </a:bodyPr>
          <a:lstStyle/>
          <a:p>
            <a:r>
              <a:rPr lang="en-US" dirty="0"/>
              <a:t>What if you do not have a ger? Or alcoholism is not a problem? How can you change this frame?</a:t>
            </a:r>
          </a:p>
        </p:txBody>
      </p:sp>
      <p:sp>
        <p:nvSpPr>
          <p:cNvPr id="3" name="Content Placeholder 2">
            <a:extLst>
              <a:ext uri="{FF2B5EF4-FFF2-40B4-BE49-F238E27FC236}">
                <a16:creationId xmlns:a16="http://schemas.microsoft.com/office/drawing/2014/main" id="{511271F4-D2FE-CABC-1890-B4E0108BDB15}"/>
              </a:ext>
            </a:extLst>
          </p:cNvPr>
          <p:cNvSpPr>
            <a:spLocks noGrp="1"/>
          </p:cNvSpPr>
          <p:nvPr>
            <p:ph idx="1"/>
          </p:nvPr>
        </p:nvSpPr>
        <p:spPr>
          <a:xfrm>
            <a:off x="838200" y="1915297"/>
            <a:ext cx="7601465" cy="4261666"/>
          </a:xfrm>
        </p:spPr>
        <p:txBody>
          <a:bodyPr/>
          <a:lstStyle/>
          <a:p>
            <a:pPr marL="0" indent="0">
              <a:buNone/>
            </a:pPr>
            <a:r>
              <a:rPr lang="en-PH" sz="1800" b="1" dirty="0">
                <a:effectLst/>
                <a:latin typeface="MyriadPro"/>
              </a:rPr>
              <a:t>A camel in our </a:t>
            </a:r>
            <a:r>
              <a:rPr lang="en-PH" sz="1800" b="1" i="1" dirty="0">
                <a:effectLst/>
                <a:latin typeface="MyriadPro"/>
              </a:rPr>
              <a:t>ger </a:t>
            </a:r>
            <a:endParaRPr lang="en-PH" dirty="0"/>
          </a:p>
          <a:p>
            <a:pPr marL="0" indent="0">
              <a:buNone/>
            </a:pPr>
            <a:r>
              <a:rPr lang="en-PH" sz="1800" b="1" dirty="0">
                <a:effectLst/>
                <a:latin typeface="MyriadPro"/>
              </a:rPr>
              <a:t>3. </a:t>
            </a:r>
            <a:r>
              <a:rPr lang="en-PH" sz="1800" dirty="0">
                <a:effectLst/>
                <a:latin typeface="MinionPro"/>
              </a:rPr>
              <a:t>Such families usually refuse to accept that</a:t>
            </a:r>
            <a:br>
              <a:rPr lang="en-PH" sz="1800" dirty="0">
                <a:effectLst/>
                <a:latin typeface="MinionPro"/>
              </a:rPr>
            </a:br>
            <a:r>
              <a:rPr lang="en-PH" sz="1800" dirty="0">
                <a:effectLst/>
                <a:latin typeface="MinionPro"/>
              </a:rPr>
              <a:t>there is a problem until it is too late. When they finally acknowledge the problem, they have already experienced so many troubles and so much misery that they feel it is impossible to talk about it openly! Although everyone knows the problem is there, they pretend it is not there. </a:t>
            </a:r>
            <a:endParaRPr lang="en-PH" dirty="0"/>
          </a:p>
          <a:p>
            <a:pPr marL="0" indent="0">
              <a:buNone/>
            </a:pPr>
            <a:r>
              <a:rPr lang="en-PH" sz="1800" dirty="0">
                <a:effectLst/>
                <a:latin typeface="MinionPro"/>
              </a:rPr>
              <a:t>Imagine you had a big camel living in your </a:t>
            </a:r>
            <a:r>
              <a:rPr lang="en-PH" sz="1800" i="1" dirty="0">
                <a:effectLst/>
                <a:latin typeface="MinionPro"/>
              </a:rPr>
              <a:t>ger</a:t>
            </a:r>
            <a:r>
              <a:rPr lang="en-PH" sz="1800" dirty="0">
                <a:effectLst/>
                <a:latin typeface="MinionPro"/>
              </a:rPr>
              <a:t>: it would take up almost all the space and have a huge influence on everybody living there and on everything happening there! Every family member would be constantly aware of its presence! Now imagine that everyone in your </a:t>
            </a:r>
            <a:r>
              <a:rPr lang="en-PH" sz="1800" i="1" dirty="0">
                <a:effectLst/>
                <a:latin typeface="MinionPro"/>
              </a:rPr>
              <a:t>ger </a:t>
            </a:r>
            <a:r>
              <a:rPr lang="en-PH" sz="1800" dirty="0">
                <a:effectLst/>
                <a:latin typeface="MinionPro"/>
              </a:rPr>
              <a:t>would pretend the camel was not there and behave as if everything were normal. Wouldn’t that be strange? </a:t>
            </a:r>
            <a:endParaRPr lang="en-PH" dirty="0"/>
          </a:p>
          <a:p>
            <a:pPr marL="0" indent="0">
              <a:buNone/>
            </a:pPr>
            <a:r>
              <a:rPr lang="en-PH" sz="1800" dirty="0">
                <a:effectLst/>
                <a:latin typeface="MinionPro"/>
              </a:rPr>
              <a:t>But that is exactly how family members react who have an alcohol-dependent person living with them! It is a huge problem, influencing everyone and everything they do, but the family members usually pretend that there is no problem. They do not talk about it and behave as if life goes on as normal. </a:t>
            </a:r>
            <a:endParaRPr lang="en-PH" dirty="0"/>
          </a:p>
          <a:p>
            <a:endParaRPr lang="en-US" dirty="0"/>
          </a:p>
        </p:txBody>
      </p:sp>
      <p:pic>
        <p:nvPicPr>
          <p:cNvPr id="5" name="Picture 4">
            <a:extLst>
              <a:ext uri="{FF2B5EF4-FFF2-40B4-BE49-F238E27FC236}">
                <a16:creationId xmlns:a16="http://schemas.microsoft.com/office/drawing/2014/main" id="{C833B622-FAB1-1C73-5678-4C23AB7E354C}"/>
              </a:ext>
            </a:extLst>
          </p:cNvPr>
          <p:cNvPicPr>
            <a:picLocks noChangeAspect="1"/>
          </p:cNvPicPr>
          <p:nvPr/>
        </p:nvPicPr>
        <p:blipFill>
          <a:blip r:embed="rId2"/>
          <a:stretch>
            <a:fillRect/>
          </a:stretch>
        </p:blipFill>
        <p:spPr>
          <a:xfrm>
            <a:off x="8439665" y="2587839"/>
            <a:ext cx="3485869" cy="2466221"/>
          </a:xfrm>
          <a:prstGeom prst="rect">
            <a:avLst/>
          </a:prstGeom>
        </p:spPr>
      </p:pic>
    </p:spTree>
    <p:extLst>
      <p:ext uri="{BB962C8B-B14F-4D97-AF65-F5344CB8AC3E}">
        <p14:creationId xmlns:p14="http://schemas.microsoft.com/office/powerpoint/2010/main" val="1789714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tutor eng.jpg">
            <a:extLst>
              <a:ext uri="{FF2B5EF4-FFF2-40B4-BE49-F238E27FC236}">
                <a16:creationId xmlns:a16="http://schemas.microsoft.com/office/drawing/2014/main" id="{AF8C9947-F43E-AC13-5CE8-12D2D0F8FE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5801" y="488950"/>
            <a:ext cx="4341813"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tutor kz.jpg">
            <a:extLst>
              <a:ext uri="{FF2B5EF4-FFF2-40B4-BE49-F238E27FC236}">
                <a16:creationId xmlns:a16="http://schemas.microsoft.com/office/drawing/2014/main" id="{F7B9CDD1-FC2A-020A-8F82-DC8FA8393F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5800" y="3627438"/>
            <a:ext cx="41973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tutor orta.jpg">
            <a:extLst>
              <a:ext uri="{FF2B5EF4-FFF2-40B4-BE49-F238E27FC236}">
                <a16:creationId xmlns:a16="http://schemas.microsoft.com/office/drawing/2014/main" id="{79A0CA11-F0C2-9BF7-CEE6-D28A3D822B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7950" y="2406650"/>
            <a:ext cx="4002088"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4">
            <a:extLst>
              <a:ext uri="{FF2B5EF4-FFF2-40B4-BE49-F238E27FC236}">
                <a16:creationId xmlns:a16="http://schemas.microsoft.com/office/drawing/2014/main" id="{BE6E6458-EF9E-281C-0DD6-206D54C18B12}"/>
              </a:ext>
            </a:extLst>
          </p:cNvPr>
          <p:cNvSpPr txBox="1">
            <a:spLocks noChangeArrowheads="1"/>
          </p:cNvSpPr>
          <p:nvPr/>
        </p:nvSpPr>
        <p:spPr bwMode="auto">
          <a:xfrm>
            <a:off x="7804151" y="48895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t>ALife L9</a:t>
            </a:r>
          </a:p>
        </p:txBody>
      </p:sp>
      <p:sp>
        <p:nvSpPr>
          <p:cNvPr id="3" name="TextBox 2">
            <a:extLst>
              <a:ext uri="{FF2B5EF4-FFF2-40B4-BE49-F238E27FC236}">
                <a16:creationId xmlns:a16="http://schemas.microsoft.com/office/drawing/2014/main" id="{D847EE61-5187-2F72-EC43-F872DD054328}"/>
              </a:ext>
            </a:extLst>
          </p:cNvPr>
          <p:cNvSpPr txBox="1"/>
          <p:nvPr/>
        </p:nvSpPr>
        <p:spPr>
          <a:xfrm>
            <a:off x="7258653" y="1078745"/>
            <a:ext cx="3627650" cy="923330"/>
          </a:xfrm>
          <a:prstGeom prst="rect">
            <a:avLst/>
          </a:prstGeom>
          <a:solidFill>
            <a:schemeClr val="accent2"/>
          </a:solidFill>
        </p:spPr>
        <p:txBody>
          <a:bodyPr wrap="square" rtlCol="0">
            <a:spAutoFit/>
          </a:bodyPr>
          <a:lstStyle/>
          <a:p>
            <a:r>
              <a:rPr lang="en-US" dirty="0"/>
              <a:t>Make a quick drawing how a teacher looks like in your culture. Also ow lesson and title would be shown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types of prayer eng.jpg">
            <a:extLst>
              <a:ext uri="{FF2B5EF4-FFF2-40B4-BE49-F238E27FC236}">
                <a16:creationId xmlns:a16="http://schemas.microsoft.com/office/drawing/2014/main" id="{E0CBCC1F-9077-9292-7859-1C90A886A3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8301" y="184150"/>
            <a:ext cx="4244975"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descr="types of prayer kz.jpg">
            <a:extLst>
              <a:ext uri="{FF2B5EF4-FFF2-40B4-BE49-F238E27FC236}">
                <a16:creationId xmlns:a16="http://schemas.microsoft.com/office/drawing/2014/main" id="{30EC27A4-DBEE-E2EE-88DD-7E59F2E84F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8301" y="2441575"/>
            <a:ext cx="42449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descr="types of prayer orta.jpg">
            <a:extLst>
              <a:ext uri="{FF2B5EF4-FFF2-40B4-BE49-F238E27FC236}">
                <a16:creationId xmlns:a16="http://schemas.microsoft.com/office/drawing/2014/main" id="{7B595F9B-FA0B-A5C2-E60A-CBDB2EA457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2039" y="2833689"/>
            <a:ext cx="4295775"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6">
            <a:extLst>
              <a:ext uri="{FF2B5EF4-FFF2-40B4-BE49-F238E27FC236}">
                <a16:creationId xmlns:a16="http://schemas.microsoft.com/office/drawing/2014/main" id="{BA8BA81C-E9D0-3068-9E75-5965F3E8D512}"/>
              </a:ext>
            </a:extLst>
          </p:cNvPr>
          <p:cNvSpPr txBox="1">
            <a:spLocks noChangeArrowheads="1"/>
          </p:cNvSpPr>
          <p:nvPr/>
        </p:nvSpPr>
        <p:spPr bwMode="auto">
          <a:xfrm>
            <a:off x="8589963" y="18415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t>ALife L8</a:t>
            </a:r>
          </a:p>
        </p:txBody>
      </p:sp>
      <p:sp>
        <p:nvSpPr>
          <p:cNvPr id="9" name="Rounded Rectangle 8">
            <a:extLst>
              <a:ext uri="{FF2B5EF4-FFF2-40B4-BE49-F238E27FC236}">
                <a16:creationId xmlns:a16="http://schemas.microsoft.com/office/drawing/2014/main" id="{ED5C04FF-19E4-49F5-1780-0F346501D064}"/>
              </a:ext>
            </a:extLst>
          </p:cNvPr>
          <p:cNvSpPr/>
          <p:nvPr/>
        </p:nvSpPr>
        <p:spPr>
          <a:xfrm>
            <a:off x="4125563" y="1467150"/>
            <a:ext cx="416692" cy="184934"/>
          </a:xfrm>
          <a:prstGeom prst="roundRect">
            <a:avLst/>
          </a:prstGeom>
          <a:solidFill>
            <a:srgbClr val="FF0000">
              <a:alpha val="15000"/>
            </a:srgbClr>
          </a:solidFill>
          <a:effectLst>
            <a:glow rad="139700">
              <a:schemeClr val="accent2">
                <a:satMod val="175000"/>
                <a:alpha val="40000"/>
              </a:schemeClr>
            </a:glow>
            <a:outerShdw blurRad="50800" dist="38100" dir="2700000" algn="br"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ounded Rectangle 9">
            <a:extLst>
              <a:ext uri="{FF2B5EF4-FFF2-40B4-BE49-F238E27FC236}">
                <a16:creationId xmlns:a16="http://schemas.microsoft.com/office/drawing/2014/main" id="{FE78E36D-868A-17FD-6CAC-776FC80D54A7}"/>
              </a:ext>
            </a:extLst>
          </p:cNvPr>
          <p:cNvSpPr/>
          <p:nvPr/>
        </p:nvSpPr>
        <p:spPr>
          <a:xfrm>
            <a:off x="3324134" y="3239298"/>
            <a:ext cx="675615" cy="192437"/>
          </a:xfrm>
          <a:prstGeom prst="roundRect">
            <a:avLst/>
          </a:prstGeom>
          <a:solidFill>
            <a:srgbClr val="FF0000">
              <a:alpha val="15000"/>
            </a:srgbClr>
          </a:solidFill>
          <a:effectLst>
            <a:glow rad="139700">
              <a:schemeClr val="accent2">
                <a:satMod val="175000"/>
                <a:alpha val="40000"/>
              </a:schemeClr>
            </a:glow>
            <a:outerShdw blurRad="50800" dist="38100" dir="2700000" algn="br"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ounded Rectangle 10">
            <a:extLst>
              <a:ext uri="{FF2B5EF4-FFF2-40B4-BE49-F238E27FC236}">
                <a16:creationId xmlns:a16="http://schemas.microsoft.com/office/drawing/2014/main" id="{D538B951-6EA9-539F-174E-160D8BF6DE84}"/>
              </a:ext>
            </a:extLst>
          </p:cNvPr>
          <p:cNvSpPr/>
          <p:nvPr/>
        </p:nvSpPr>
        <p:spPr>
          <a:xfrm>
            <a:off x="8113812" y="6351201"/>
            <a:ext cx="370801" cy="96861"/>
          </a:xfrm>
          <a:prstGeom prst="roundRect">
            <a:avLst/>
          </a:prstGeom>
          <a:solidFill>
            <a:srgbClr val="FF0000">
              <a:alpha val="15000"/>
            </a:srgbClr>
          </a:solidFill>
          <a:effectLst>
            <a:glow rad="139700">
              <a:schemeClr val="accent2">
                <a:satMod val="175000"/>
                <a:alpha val="40000"/>
              </a:schemeClr>
            </a:glow>
            <a:outerShdw blurRad="50800" dist="38100" dir="2700000" algn="br"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extBox 1">
            <a:extLst>
              <a:ext uri="{FF2B5EF4-FFF2-40B4-BE49-F238E27FC236}">
                <a16:creationId xmlns:a16="http://schemas.microsoft.com/office/drawing/2014/main" id="{22320519-66B2-96B5-7C75-7608B946E0B2}"/>
              </a:ext>
            </a:extLst>
          </p:cNvPr>
          <p:cNvSpPr txBox="1"/>
          <p:nvPr/>
        </p:nvSpPr>
        <p:spPr>
          <a:xfrm>
            <a:off x="7438620" y="770533"/>
            <a:ext cx="3115079" cy="923330"/>
          </a:xfrm>
          <a:prstGeom prst="rect">
            <a:avLst/>
          </a:prstGeom>
          <a:solidFill>
            <a:schemeClr val="accent2"/>
          </a:solidFill>
        </p:spPr>
        <p:txBody>
          <a:bodyPr wrap="square" rtlCol="0">
            <a:spAutoFit/>
          </a:bodyPr>
          <a:lstStyle/>
          <a:p>
            <a:r>
              <a:rPr lang="en-US" dirty="0"/>
              <a:t>What would be some appropriate  female and male names in your context?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7DF16C-0A57-3027-9250-4681224AFB24}"/>
              </a:ext>
            </a:extLst>
          </p:cNvPr>
          <p:cNvPicPr>
            <a:picLocks noChangeAspect="1"/>
          </p:cNvPicPr>
          <p:nvPr/>
        </p:nvPicPr>
        <p:blipFill>
          <a:blip r:embed="rId2"/>
          <a:stretch>
            <a:fillRect/>
          </a:stretch>
        </p:blipFill>
        <p:spPr>
          <a:xfrm>
            <a:off x="566057" y="336550"/>
            <a:ext cx="5638800" cy="6184900"/>
          </a:xfrm>
          <a:prstGeom prst="rect">
            <a:avLst/>
          </a:prstGeom>
        </p:spPr>
      </p:pic>
      <p:sp>
        <p:nvSpPr>
          <p:cNvPr id="6" name="TextBox 5">
            <a:extLst>
              <a:ext uri="{FF2B5EF4-FFF2-40B4-BE49-F238E27FC236}">
                <a16:creationId xmlns:a16="http://schemas.microsoft.com/office/drawing/2014/main" id="{87265C06-BE54-6F77-F39F-6C7E979EAA65}"/>
              </a:ext>
            </a:extLst>
          </p:cNvPr>
          <p:cNvSpPr txBox="1"/>
          <p:nvPr/>
        </p:nvSpPr>
        <p:spPr>
          <a:xfrm>
            <a:off x="6204857" y="1807028"/>
            <a:ext cx="5410968" cy="923330"/>
          </a:xfrm>
          <a:prstGeom prst="rect">
            <a:avLst/>
          </a:prstGeom>
          <a:solidFill>
            <a:schemeClr val="accent2"/>
          </a:solidFill>
        </p:spPr>
        <p:txBody>
          <a:bodyPr wrap="none" rtlCol="0">
            <a:spAutoFit/>
          </a:bodyPr>
          <a:lstStyle/>
          <a:p>
            <a:r>
              <a:rPr lang="en-US" dirty="0"/>
              <a:t>How would persecution look like in your culture?</a:t>
            </a:r>
          </a:p>
          <a:p>
            <a:r>
              <a:rPr lang="en-US" dirty="0"/>
              <a:t>How would you change this frame to fit in your culture?</a:t>
            </a:r>
          </a:p>
          <a:p>
            <a:r>
              <a:rPr lang="en-US" dirty="0"/>
              <a:t>Think of both text and illustration</a:t>
            </a:r>
          </a:p>
        </p:txBody>
      </p:sp>
      <p:pic>
        <p:nvPicPr>
          <p:cNvPr id="8" name="Picture 7">
            <a:extLst>
              <a:ext uri="{FF2B5EF4-FFF2-40B4-BE49-F238E27FC236}">
                <a16:creationId xmlns:a16="http://schemas.microsoft.com/office/drawing/2014/main" id="{65BFB66B-995E-0745-4FF0-7FD2D95AA4F6}"/>
              </a:ext>
            </a:extLst>
          </p:cNvPr>
          <p:cNvPicPr>
            <a:picLocks noChangeAspect="1"/>
          </p:cNvPicPr>
          <p:nvPr/>
        </p:nvPicPr>
        <p:blipFill>
          <a:blip r:embed="rId3"/>
          <a:stretch>
            <a:fillRect/>
          </a:stretch>
        </p:blipFill>
        <p:spPr>
          <a:xfrm>
            <a:off x="5682692" y="3962412"/>
            <a:ext cx="6347897" cy="2559038"/>
          </a:xfrm>
          <a:prstGeom prst="rect">
            <a:avLst/>
          </a:prstGeom>
        </p:spPr>
      </p:pic>
    </p:spTree>
    <p:extLst>
      <p:ext uri="{BB962C8B-B14F-4D97-AF65-F5344CB8AC3E}">
        <p14:creationId xmlns:p14="http://schemas.microsoft.com/office/powerpoint/2010/main" val="2842576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A68983-76B3-8C1D-D465-D4652E971207}"/>
              </a:ext>
            </a:extLst>
          </p:cNvPr>
          <p:cNvPicPr>
            <a:picLocks noChangeAspect="1"/>
          </p:cNvPicPr>
          <p:nvPr/>
        </p:nvPicPr>
        <p:blipFill>
          <a:blip r:embed="rId2"/>
          <a:stretch>
            <a:fillRect/>
          </a:stretch>
        </p:blipFill>
        <p:spPr>
          <a:xfrm>
            <a:off x="336796" y="108857"/>
            <a:ext cx="3605998" cy="4293985"/>
          </a:xfrm>
          <a:prstGeom prst="rect">
            <a:avLst/>
          </a:prstGeom>
        </p:spPr>
      </p:pic>
      <p:sp>
        <p:nvSpPr>
          <p:cNvPr id="6" name="TextBox 5">
            <a:extLst>
              <a:ext uri="{FF2B5EF4-FFF2-40B4-BE49-F238E27FC236}">
                <a16:creationId xmlns:a16="http://schemas.microsoft.com/office/drawing/2014/main" id="{A42D7EC7-B923-9533-9CA4-391ADD3FDB5C}"/>
              </a:ext>
            </a:extLst>
          </p:cNvPr>
          <p:cNvSpPr txBox="1"/>
          <p:nvPr/>
        </p:nvSpPr>
        <p:spPr>
          <a:xfrm>
            <a:off x="6096000" y="371292"/>
            <a:ext cx="5173403" cy="1200329"/>
          </a:xfrm>
          <a:prstGeom prst="rect">
            <a:avLst/>
          </a:prstGeom>
          <a:solidFill>
            <a:schemeClr val="accent2"/>
          </a:solidFill>
        </p:spPr>
        <p:txBody>
          <a:bodyPr wrap="square" rtlCol="0">
            <a:spAutoFit/>
          </a:bodyPr>
          <a:lstStyle/>
          <a:p>
            <a:r>
              <a:rPr lang="en-US" dirty="0"/>
              <a:t>Names: How would you rewrite this </a:t>
            </a:r>
          </a:p>
          <a:p>
            <a:r>
              <a:rPr lang="en-US" dirty="0"/>
              <a:t>frame to fit in your culture? Given here is Nepal, Filipino and Mongolian culture. Again; think of text and illustration</a:t>
            </a:r>
          </a:p>
        </p:txBody>
      </p:sp>
      <p:pic>
        <p:nvPicPr>
          <p:cNvPr id="8" name="Picture 7">
            <a:extLst>
              <a:ext uri="{FF2B5EF4-FFF2-40B4-BE49-F238E27FC236}">
                <a16:creationId xmlns:a16="http://schemas.microsoft.com/office/drawing/2014/main" id="{756588C7-C300-749C-AB74-72A028A2C6B6}"/>
              </a:ext>
            </a:extLst>
          </p:cNvPr>
          <p:cNvPicPr>
            <a:picLocks noChangeAspect="1"/>
          </p:cNvPicPr>
          <p:nvPr/>
        </p:nvPicPr>
        <p:blipFill>
          <a:blip r:embed="rId3"/>
          <a:stretch>
            <a:fillRect/>
          </a:stretch>
        </p:blipFill>
        <p:spPr>
          <a:xfrm>
            <a:off x="171468" y="4153631"/>
            <a:ext cx="5511521" cy="2935226"/>
          </a:xfrm>
          <a:prstGeom prst="rect">
            <a:avLst/>
          </a:prstGeom>
        </p:spPr>
      </p:pic>
      <p:sp>
        <p:nvSpPr>
          <p:cNvPr id="3" name="TextBox 2">
            <a:extLst>
              <a:ext uri="{FF2B5EF4-FFF2-40B4-BE49-F238E27FC236}">
                <a16:creationId xmlns:a16="http://schemas.microsoft.com/office/drawing/2014/main" id="{FC56A72C-9B18-48BD-7AF3-6B367A065610}"/>
              </a:ext>
            </a:extLst>
          </p:cNvPr>
          <p:cNvSpPr txBox="1"/>
          <p:nvPr/>
        </p:nvSpPr>
        <p:spPr>
          <a:xfrm>
            <a:off x="6096000" y="4497860"/>
            <a:ext cx="6096000" cy="2246769"/>
          </a:xfrm>
          <a:prstGeom prst="rect">
            <a:avLst/>
          </a:prstGeom>
          <a:noFill/>
        </p:spPr>
        <p:txBody>
          <a:bodyPr wrap="square">
            <a:spAutoFit/>
          </a:bodyPr>
          <a:lstStyle/>
          <a:p>
            <a:pPr algn="l"/>
            <a:r>
              <a:rPr lang="en-PH" sz="1400" b="0" i="1" u="none" strike="noStrike" dirty="0">
                <a:solidFill>
                  <a:srgbClr val="000000"/>
                </a:solidFill>
                <a:effectLst/>
                <a:latin typeface="Arial" panose="020B0604020202020204" pitchFamily="34" charset="0"/>
              </a:rPr>
              <a:t>Translation</a:t>
            </a:r>
            <a:endParaRPr lang="en-PH" sz="1400" b="0" i="0" u="none" strike="noStrike" dirty="0">
              <a:solidFill>
                <a:srgbClr val="000000"/>
              </a:solidFill>
              <a:effectLst/>
              <a:latin typeface="Arial" panose="020B0604020202020204" pitchFamily="34" charset="0"/>
            </a:endParaRPr>
          </a:p>
          <a:p>
            <a:pPr algn="l"/>
            <a:r>
              <a:rPr lang="en-PH" sz="1400" b="0" i="0" u="none" strike="noStrike" dirty="0" err="1">
                <a:solidFill>
                  <a:srgbClr val="000000"/>
                </a:solidFill>
                <a:effectLst/>
                <a:latin typeface="Arial" panose="020B0604020202020204" pitchFamily="34" charset="0"/>
              </a:rPr>
              <a:t>Dorj</a:t>
            </a:r>
            <a:r>
              <a:rPr lang="en-PH" sz="1400" b="0" i="0" u="none" strike="noStrike" dirty="0">
                <a:solidFill>
                  <a:srgbClr val="000000"/>
                </a:solidFill>
                <a:effectLst/>
                <a:latin typeface="Arial" panose="020B0604020202020204" pitchFamily="34" charset="0"/>
              </a:rPr>
              <a:t> knows that Jesus wants him to help his elderly single neighbor collecting argal (dung).</a:t>
            </a:r>
          </a:p>
          <a:p>
            <a:pPr algn="l"/>
            <a:r>
              <a:rPr lang="en-PH" sz="1400" b="0" i="0" u="none" strike="noStrike" dirty="0">
                <a:solidFill>
                  <a:srgbClr val="000000"/>
                </a:solidFill>
                <a:effectLst/>
                <a:latin typeface="Arial" panose="020B0604020202020204" pitchFamily="34" charset="0"/>
              </a:rPr>
              <a:t>A: I should give Mama </a:t>
            </a:r>
            <a:r>
              <a:rPr lang="en-PH" sz="1400" b="0" i="0" u="none" strike="noStrike" dirty="0" err="1">
                <a:solidFill>
                  <a:srgbClr val="000000"/>
                </a:solidFill>
                <a:effectLst/>
                <a:latin typeface="Arial" panose="020B0604020202020204" pitchFamily="34" charset="0"/>
              </a:rPr>
              <a:t>Doljin</a:t>
            </a:r>
            <a:r>
              <a:rPr lang="en-PH" sz="1400" b="0" i="0" u="none" strike="noStrike" dirty="0">
                <a:solidFill>
                  <a:srgbClr val="000000"/>
                </a:solidFill>
                <a:effectLst/>
                <a:latin typeface="Arial" panose="020B0604020202020204" pitchFamily="34" charset="0"/>
              </a:rPr>
              <a:t> a bit of help collecting argal.</a:t>
            </a:r>
            <a:br>
              <a:rPr lang="en-PH" sz="1400" b="0" i="0" u="none" strike="noStrike" dirty="0">
                <a:solidFill>
                  <a:srgbClr val="000000"/>
                </a:solidFill>
                <a:effectLst/>
                <a:latin typeface="Arial" panose="020B0604020202020204" pitchFamily="34" charset="0"/>
              </a:rPr>
            </a:br>
            <a:r>
              <a:rPr lang="en-PH" sz="1400" b="0" i="0" u="none" strike="noStrike" dirty="0">
                <a:solidFill>
                  <a:srgbClr val="000000"/>
                </a:solidFill>
                <a:effectLst/>
                <a:latin typeface="Arial" panose="020B0604020202020204" pitchFamily="34" charset="0"/>
              </a:rPr>
              <a:t>B: Hello Mama </a:t>
            </a:r>
            <a:r>
              <a:rPr lang="en-PH" sz="1400" b="0" i="0" u="none" strike="noStrike" dirty="0" err="1">
                <a:solidFill>
                  <a:srgbClr val="000000"/>
                </a:solidFill>
                <a:effectLst/>
                <a:latin typeface="Arial" panose="020B0604020202020204" pitchFamily="34" charset="0"/>
              </a:rPr>
              <a:t>Doljin</a:t>
            </a:r>
            <a:r>
              <a:rPr lang="en-PH" sz="1400" b="0" i="0" u="none" strike="noStrike" dirty="0">
                <a:solidFill>
                  <a:srgbClr val="000000"/>
                </a:solidFill>
                <a:effectLst/>
                <a:latin typeface="Arial" panose="020B0604020202020204" pitchFamily="34" charset="0"/>
              </a:rPr>
              <a:t>. I'll collect argal for you.</a:t>
            </a:r>
            <a:br>
              <a:rPr lang="en-PH" sz="1400" b="0" i="0" u="none" strike="noStrike" dirty="0">
                <a:solidFill>
                  <a:srgbClr val="000000"/>
                </a:solidFill>
                <a:effectLst/>
                <a:latin typeface="Arial" panose="020B0604020202020204" pitchFamily="34" charset="0"/>
              </a:rPr>
            </a:br>
            <a:r>
              <a:rPr lang="en-PH" sz="1400" b="0" i="0" u="none" strike="noStrike" dirty="0">
                <a:solidFill>
                  <a:srgbClr val="000000"/>
                </a:solidFill>
                <a:effectLst/>
                <a:latin typeface="Arial" panose="020B0604020202020204" pitchFamily="34" charset="0"/>
              </a:rPr>
              <a:t>C: Oh, what a great thing. That's the way my child. Your grandma is very grateful.</a:t>
            </a:r>
          </a:p>
          <a:p>
            <a:pPr algn="l"/>
            <a:r>
              <a:rPr lang="en-PH" sz="1400" b="0" i="0" u="none" strike="noStrike" dirty="0">
                <a:solidFill>
                  <a:srgbClr val="000000"/>
                </a:solidFill>
                <a:effectLst/>
                <a:latin typeface="Arial" panose="020B0604020202020204" pitchFamily="34" charset="0"/>
              </a:rPr>
              <a:t>a. Which picture shows </a:t>
            </a:r>
            <a:r>
              <a:rPr lang="en-PH" sz="1400" b="0" i="0" u="none" strike="noStrike" dirty="0" err="1">
                <a:solidFill>
                  <a:srgbClr val="000000"/>
                </a:solidFill>
                <a:effectLst/>
                <a:latin typeface="Arial" panose="020B0604020202020204" pitchFamily="34" charset="0"/>
              </a:rPr>
              <a:t>Dorj</a:t>
            </a:r>
            <a:r>
              <a:rPr lang="en-PH" sz="1400" b="0" i="0" u="none" strike="noStrike" dirty="0">
                <a:solidFill>
                  <a:srgbClr val="000000"/>
                </a:solidFill>
                <a:effectLst/>
                <a:latin typeface="Arial" panose="020B0604020202020204" pitchFamily="34" charset="0"/>
              </a:rPr>
              <a:t> thinking about helping? ․․․․</a:t>
            </a:r>
            <a:br>
              <a:rPr lang="en-PH" sz="1400" b="0" i="0" u="none" strike="noStrike" dirty="0">
                <a:solidFill>
                  <a:srgbClr val="000000"/>
                </a:solidFill>
                <a:effectLst/>
                <a:latin typeface="Arial" panose="020B0604020202020204" pitchFamily="34" charset="0"/>
              </a:rPr>
            </a:br>
            <a:r>
              <a:rPr lang="en-PH" sz="1400" b="0" i="0" u="none" strike="noStrike" dirty="0">
                <a:solidFill>
                  <a:srgbClr val="000000"/>
                </a:solidFill>
                <a:effectLst/>
                <a:latin typeface="Arial" panose="020B0604020202020204" pitchFamily="34" charset="0"/>
              </a:rPr>
              <a:t>b. Which picture shows him talking about it? ․․․․</a:t>
            </a:r>
            <a:br>
              <a:rPr lang="en-PH" sz="1400" b="0" i="0" u="none" strike="noStrike" dirty="0">
                <a:solidFill>
                  <a:srgbClr val="000000"/>
                </a:solidFill>
                <a:effectLst/>
                <a:latin typeface="Arial" panose="020B0604020202020204" pitchFamily="34" charset="0"/>
              </a:rPr>
            </a:br>
            <a:r>
              <a:rPr lang="en-PH" sz="1400" b="0" i="0" u="none" strike="noStrike" dirty="0">
                <a:solidFill>
                  <a:srgbClr val="000000"/>
                </a:solidFill>
                <a:effectLst/>
                <a:latin typeface="Arial" panose="020B0604020202020204" pitchFamily="34" charset="0"/>
              </a:rPr>
              <a:t>C. Which picture shows him DOING this work? ․․․․</a:t>
            </a:r>
          </a:p>
        </p:txBody>
      </p:sp>
      <p:pic>
        <p:nvPicPr>
          <p:cNvPr id="7" name="Picture 6">
            <a:extLst>
              <a:ext uri="{FF2B5EF4-FFF2-40B4-BE49-F238E27FC236}">
                <a16:creationId xmlns:a16="http://schemas.microsoft.com/office/drawing/2014/main" id="{90C622D4-CBC5-D786-5322-C2DA5ED522DD}"/>
              </a:ext>
            </a:extLst>
          </p:cNvPr>
          <p:cNvPicPr>
            <a:picLocks noChangeAspect="1"/>
          </p:cNvPicPr>
          <p:nvPr/>
        </p:nvPicPr>
        <p:blipFill>
          <a:blip r:embed="rId4"/>
          <a:stretch>
            <a:fillRect/>
          </a:stretch>
        </p:blipFill>
        <p:spPr>
          <a:xfrm>
            <a:off x="6922022" y="1814728"/>
            <a:ext cx="4595064" cy="2683132"/>
          </a:xfrm>
          <a:prstGeom prst="rect">
            <a:avLst/>
          </a:prstGeom>
        </p:spPr>
      </p:pic>
    </p:spTree>
    <p:extLst>
      <p:ext uri="{BB962C8B-B14F-4D97-AF65-F5344CB8AC3E}">
        <p14:creationId xmlns:p14="http://schemas.microsoft.com/office/powerpoint/2010/main" val="3741364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63628-DC7B-3702-2434-E940E31686A9}"/>
              </a:ext>
            </a:extLst>
          </p:cNvPr>
          <p:cNvPicPr>
            <a:picLocks noChangeAspect="1"/>
          </p:cNvPicPr>
          <p:nvPr/>
        </p:nvPicPr>
        <p:blipFill>
          <a:blip r:embed="rId2"/>
          <a:stretch>
            <a:fillRect/>
          </a:stretch>
        </p:blipFill>
        <p:spPr>
          <a:xfrm>
            <a:off x="305707" y="520700"/>
            <a:ext cx="6007100" cy="5816600"/>
          </a:xfrm>
          <a:prstGeom prst="rect">
            <a:avLst/>
          </a:prstGeom>
        </p:spPr>
      </p:pic>
      <p:pic>
        <p:nvPicPr>
          <p:cNvPr id="5" name="Picture 4">
            <a:extLst>
              <a:ext uri="{FF2B5EF4-FFF2-40B4-BE49-F238E27FC236}">
                <a16:creationId xmlns:a16="http://schemas.microsoft.com/office/drawing/2014/main" id="{407D4216-F2D7-A86F-22E1-2F41DB383791}"/>
              </a:ext>
            </a:extLst>
          </p:cNvPr>
          <p:cNvPicPr>
            <a:picLocks noChangeAspect="1"/>
          </p:cNvPicPr>
          <p:nvPr/>
        </p:nvPicPr>
        <p:blipFill>
          <a:blip r:embed="rId3"/>
          <a:stretch>
            <a:fillRect/>
          </a:stretch>
        </p:blipFill>
        <p:spPr>
          <a:xfrm>
            <a:off x="5879192" y="4234749"/>
            <a:ext cx="6007101" cy="2355241"/>
          </a:xfrm>
          <a:prstGeom prst="rect">
            <a:avLst/>
          </a:prstGeom>
        </p:spPr>
      </p:pic>
      <p:sp>
        <p:nvSpPr>
          <p:cNvPr id="2" name="TextBox 1">
            <a:extLst>
              <a:ext uri="{FF2B5EF4-FFF2-40B4-BE49-F238E27FC236}">
                <a16:creationId xmlns:a16="http://schemas.microsoft.com/office/drawing/2014/main" id="{146B3FC9-DD88-42EC-5575-8401FEF506C9}"/>
              </a:ext>
            </a:extLst>
          </p:cNvPr>
          <p:cNvSpPr txBox="1"/>
          <p:nvPr/>
        </p:nvSpPr>
        <p:spPr>
          <a:xfrm>
            <a:off x="7315200" y="1235675"/>
            <a:ext cx="3583459" cy="923330"/>
          </a:xfrm>
          <a:prstGeom prst="rect">
            <a:avLst/>
          </a:prstGeom>
          <a:solidFill>
            <a:schemeClr val="accent2"/>
          </a:solidFill>
        </p:spPr>
        <p:txBody>
          <a:bodyPr wrap="square" rtlCol="0">
            <a:spAutoFit/>
          </a:bodyPr>
          <a:lstStyle/>
          <a:p>
            <a:r>
              <a:rPr lang="en-US" dirty="0"/>
              <a:t>How would you adjust this frame in your context? Think of terms used, how hospital looks like etc.</a:t>
            </a:r>
          </a:p>
        </p:txBody>
      </p:sp>
    </p:spTree>
    <p:extLst>
      <p:ext uri="{BB962C8B-B14F-4D97-AF65-F5344CB8AC3E}">
        <p14:creationId xmlns:p14="http://schemas.microsoft.com/office/powerpoint/2010/main" val="657368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CA7B1-7939-1A0E-3CB9-5437536D2DC2}"/>
              </a:ext>
            </a:extLst>
          </p:cNvPr>
          <p:cNvPicPr>
            <a:picLocks noChangeAspect="1"/>
          </p:cNvPicPr>
          <p:nvPr/>
        </p:nvPicPr>
        <p:blipFill>
          <a:blip r:embed="rId2"/>
          <a:stretch>
            <a:fillRect/>
          </a:stretch>
        </p:blipFill>
        <p:spPr>
          <a:xfrm>
            <a:off x="249803" y="76200"/>
            <a:ext cx="4279657" cy="5105400"/>
          </a:xfrm>
          <a:prstGeom prst="rect">
            <a:avLst/>
          </a:prstGeom>
        </p:spPr>
      </p:pic>
      <p:sp>
        <p:nvSpPr>
          <p:cNvPr id="4" name="TextBox 3">
            <a:extLst>
              <a:ext uri="{FF2B5EF4-FFF2-40B4-BE49-F238E27FC236}">
                <a16:creationId xmlns:a16="http://schemas.microsoft.com/office/drawing/2014/main" id="{0C8F5808-E66E-C8BA-3016-7230014E742A}"/>
              </a:ext>
            </a:extLst>
          </p:cNvPr>
          <p:cNvSpPr txBox="1"/>
          <p:nvPr/>
        </p:nvSpPr>
        <p:spPr>
          <a:xfrm>
            <a:off x="1684741" y="5230139"/>
            <a:ext cx="5969326" cy="1200329"/>
          </a:xfrm>
          <a:prstGeom prst="rect">
            <a:avLst/>
          </a:prstGeom>
          <a:solidFill>
            <a:schemeClr val="accent2"/>
          </a:solidFill>
        </p:spPr>
        <p:txBody>
          <a:bodyPr wrap="none" rtlCol="0">
            <a:spAutoFit/>
          </a:bodyPr>
          <a:lstStyle/>
          <a:p>
            <a:r>
              <a:rPr lang="en-US" dirty="0"/>
              <a:t>What would you change if this would be written </a:t>
            </a:r>
          </a:p>
          <a:p>
            <a:r>
              <a:rPr lang="en-US" dirty="0"/>
              <a:t>for your context?</a:t>
            </a:r>
          </a:p>
          <a:p>
            <a:endParaRPr lang="en-US" dirty="0"/>
          </a:p>
          <a:p>
            <a:r>
              <a:rPr lang="en-US" dirty="0">
                <a:latin typeface="Calibri" panose="020F0502020204030204" pitchFamily="34" charset="0"/>
                <a:ea typeface="Calibri" panose="020F0502020204030204" pitchFamily="34" charset="0"/>
                <a:cs typeface="Arial" panose="020B0604020202020204" pitchFamily="34" charset="0"/>
              </a:rPr>
              <a:t>Do you think </a:t>
            </a:r>
            <a:r>
              <a:rPr lang="en-US" sz="1800" dirty="0">
                <a:effectLst/>
                <a:latin typeface="Calibri" panose="020F0502020204030204" pitchFamily="34" charset="0"/>
                <a:ea typeface="Calibri" panose="020F0502020204030204" pitchFamily="34" charset="0"/>
                <a:cs typeface="Arial" panose="020B0604020202020204" pitchFamily="34" charset="0"/>
              </a:rPr>
              <a:t>his is appropriate conduct in Pakistani context?</a:t>
            </a:r>
            <a:r>
              <a:rPr lang="en-PH" dirty="0">
                <a:effectLst/>
              </a:rPr>
              <a:t> </a:t>
            </a:r>
            <a:endParaRPr lang="en-US" dirty="0"/>
          </a:p>
        </p:txBody>
      </p:sp>
      <p:pic>
        <p:nvPicPr>
          <p:cNvPr id="5" name="Picture 4">
            <a:extLst>
              <a:ext uri="{FF2B5EF4-FFF2-40B4-BE49-F238E27FC236}">
                <a16:creationId xmlns:a16="http://schemas.microsoft.com/office/drawing/2014/main" id="{0AE3148B-E536-D875-EEC1-8F715875730D}"/>
              </a:ext>
            </a:extLst>
          </p:cNvPr>
          <p:cNvPicPr>
            <a:picLocks noChangeAspect="1"/>
          </p:cNvPicPr>
          <p:nvPr/>
        </p:nvPicPr>
        <p:blipFill>
          <a:blip r:embed="rId3"/>
          <a:stretch>
            <a:fillRect/>
          </a:stretch>
        </p:blipFill>
        <p:spPr>
          <a:xfrm>
            <a:off x="7522597" y="3673872"/>
            <a:ext cx="4419600" cy="3015456"/>
          </a:xfrm>
          <a:prstGeom prst="rect">
            <a:avLst/>
          </a:prstGeom>
        </p:spPr>
      </p:pic>
      <p:sp>
        <p:nvSpPr>
          <p:cNvPr id="6" name="TextBox 5">
            <a:extLst>
              <a:ext uri="{FF2B5EF4-FFF2-40B4-BE49-F238E27FC236}">
                <a16:creationId xmlns:a16="http://schemas.microsoft.com/office/drawing/2014/main" id="{B9F56880-58B0-DBFC-0237-6F8C0BBFF0F8}"/>
              </a:ext>
            </a:extLst>
          </p:cNvPr>
          <p:cNvSpPr txBox="1"/>
          <p:nvPr/>
        </p:nvSpPr>
        <p:spPr>
          <a:xfrm>
            <a:off x="5440161" y="1464829"/>
            <a:ext cx="3052270" cy="1384995"/>
          </a:xfrm>
          <a:prstGeom prst="rect">
            <a:avLst/>
          </a:prstGeom>
          <a:noFill/>
        </p:spPr>
        <p:txBody>
          <a:bodyPr wrap="square">
            <a:spAutoFit/>
          </a:bodyPr>
          <a:lstStyle/>
          <a:p>
            <a:pPr algn="l">
              <a:buFont typeface="Arial" panose="020B0604020202020204" pitchFamily="34" charset="0"/>
              <a:buChar char="•"/>
            </a:pPr>
            <a:r>
              <a:rPr lang="en-PH" sz="1400" b="0" i="0" u="none" strike="noStrike" dirty="0">
                <a:solidFill>
                  <a:srgbClr val="000000"/>
                </a:solidFill>
                <a:effectLst/>
                <a:latin typeface="Arial" panose="020B0604020202020204" pitchFamily="34" charset="0"/>
              </a:rPr>
              <a:t>Mongolian:</a:t>
            </a:r>
          </a:p>
          <a:p>
            <a:pPr algn="l">
              <a:buFont typeface="Arial" panose="020B0604020202020204" pitchFamily="34" charset="0"/>
              <a:buChar char="•"/>
            </a:pPr>
            <a:r>
              <a:rPr lang="en-PH" sz="1400" b="0" i="0" u="none" strike="noStrike" dirty="0">
                <a:solidFill>
                  <a:srgbClr val="000000"/>
                </a:solidFill>
                <a:effectLst/>
                <a:latin typeface="Arial" panose="020B0604020202020204" pitchFamily="34" charset="0"/>
              </a:rPr>
              <a:t>The main text is the same as for English. Only the illustration captions are different. These are:</a:t>
            </a:r>
          </a:p>
          <a:p>
            <a:pPr algn="l">
              <a:buFont typeface="Arial" panose="020B0604020202020204" pitchFamily="34" charset="0"/>
              <a:buChar char="•"/>
            </a:pPr>
            <a:r>
              <a:rPr lang="en-PH" sz="1400" b="0" i="1" u="none" strike="noStrike" dirty="0">
                <a:solidFill>
                  <a:srgbClr val="000000"/>
                </a:solidFill>
                <a:effectLst/>
                <a:latin typeface="Arial" panose="020B0604020202020204" pitchFamily="34" charset="0"/>
              </a:rPr>
              <a:t>What a racket these workers are making. It's so tedious.</a:t>
            </a:r>
            <a:endParaRPr lang="en-PH" sz="1400" b="0" i="0" u="none" strike="noStrike" dirty="0">
              <a:solidFill>
                <a:srgbClr val="000000"/>
              </a:solidFill>
              <a:effectLst/>
              <a:latin typeface="Arial" panose="020B0604020202020204" pitchFamily="34" charset="0"/>
            </a:endParaRPr>
          </a:p>
        </p:txBody>
      </p:sp>
      <p:pic>
        <p:nvPicPr>
          <p:cNvPr id="8" name="Picture 7">
            <a:extLst>
              <a:ext uri="{FF2B5EF4-FFF2-40B4-BE49-F238E27FC236}">
                <a16:creationId xmlns:a16="http://schemas.microsoft.com/office/drawing/2014/main" id="{F3338288-452B-A3EB-EBD7-B309C5A5FE4F}"/>
              </a:ext>
            </a:extLst>
          </p:cNvPr>
          <p:cNvPicPr>
            <a:picLocks noChangeAspect="1"/>
          </p:cNvPicPr>
          <p:nvPr/>
        </p:nvPicPr>
        <p:blipFill>
          <a:blip r:embed="rId4"/>
          <a:stretch>
            <a:fillRect/>
          </a:stretch>
        </p:blipFill>
        <p:spPr>
          <a:xfrm>
            <a:off x="8171155" y="1723689"/>
            <a:ext cx="3122484" cy="1950183"/>
          </a:xfrm>
          <a:prstGeom prst="rect">
            <a:avLst/>
          </a:prstGeom>
        </p:spPr>
      </p:pic>
    </p:spTree>
    <p:extLst>
      <p:ext uri="{BB962C8B-B14F-4D97-AF65-F5344CB8AC3E}">
        <p14:creationId xmlns:p14="http://schemas.microsoft.com/office/powerpoint/2010/main" val="381285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3" name="Picture 1" descr="diagram 1 orta.jpg">
            <a:extLst>
              <a:ext uri="{FF2B5EF4-FFF2-40B4-BE49-F238E27FC236}">
                <a16:creationId xmlns:a16="http://schemas.microsoft.com/office/drawing/2014/main" id="{EAEFE2E3-2A4F-10CC-F7B3-C5F0D455A7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5214" y="1570016"/>
            <a:ext cx="4335463"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2" descr="diagram 1 kz.jpg">
            <a:extLst>
              <a:ext uri="{FF2B5EF4-FFF2-40B4-BE49-F238E27FC236}">
                <a16:creationId xmlns:a16="http://schemas.microsoft.com/office/drawing/2014/main" id="{BC22F2E8-B1CD-F0F5-D1CC-769B738521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4026" y="3740150"/>
            <a:ext cx="5110163"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A42E6C00-D0A1-A3C1-6533-1E31079DD3CF}"/>
              </a:ext>
            </a:extLst>
          </p:cNvPr>
          <p:cNvSpPr txBox="1">
            <a:spLocks noChangeArrowheads="1"/>
          </p:cNvSpPr>
          <p:nvPr/>
        </p:nvSpPr>
        <p:spPr bwMode="auto">
          <a:xfrm>
            <a:off x="8866188" y="6211888"/>
            <a:ext cx="1477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a:t>ALight L3a</a:t>
            </a:r>
          </a:p>
        </p:txBody>
      </p:sp>
      <p:pic>
        <p:nvPicPr>
          <p:cNvPr id="33796" name="Picture 4" descr="diagram 1 eng.jpg">
            <a:extLst>
              <a:ext uri="{FF2B5EF4-FFF2-40B4-BE49-F238E27FC236}">
                <a16:creationId xmlns:a16="http://schemas.microsoft.com/office/drawing/2014/main" id="{88A9C2FD-F53F-C92C-69DB-F4EC10FFD3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78713" y="272235"/>
            <a:ext cx="4252912"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18C1BF20-B2CC-DA8F-ED21-B0B9E461870E}"/>
              </a:ext>
            </a:extLst>
          </p:cNvPr>
          <p:cNvSpPr>
            <a:spLocks noChangeArrowheads="1"/>
          </p:cNvSpPr>
          <p:nvPr/>
        </p:nvSpPr>
        <p:spPr bwMode="auto">
          <a:xfrm>
            <a:off x="4359276" y="5753100"/>
            <a:ext cx="963613" cy="458788"/>
          </a:xfrm>
          <a:prstGeom prst="roundRect">
            <a:avLst>
              <a:gd name="adj" fmla="val 16667"/>
            </a:avLst>
          </a:prstGeom>
          <a:solidFill>
            <a:srgbClr val="FF0000">
              <a:alpha val="16078"/>
            </a:srgbClr>
          </a:solidFill>
          <a:ln w="9525">
            <a:solidFill>
              <a:srgbClr val="4A7EBB"/>
            </a:solidFill>
            <a:round/>
            <a:headEnd/>
            <a:tailEnd/>
          </a:ln>
          <a:effectLst>
            <a:outerShdw blurRad="50800" dist="38100" dir="2700000" algn="br" rotWithShape="0">
              <a:srgbClr val="808080">
                <a:alpha val="39999"/>
              </a:srgbClr>
            </a:outerShdw>
          </a:effectLst>
        </p:spPr>
        <p:txBody>
          <a:bodyPr anchor="ctr"/>
          <a:lstStyle/>
          <a:p>
            <a:pPr algn="ctr">
              <a:defRPr/>
            </a:pPr>
            <a:endParaRPr lang="en-US" dirty="0">
              <a:solidFill>
                <a:schemeClr val="lt1"/>
              </a:solidFill>
            </a:endParaRPr>
          </a:p>
        </p:txBody>
      </p:sp>
      <p:sp>
        <p:nvSpPr>
          <p:cNvPr id="7" name="Rounded Rectangle 6">
            <a:extLst>
              <a:ext uri="{FF2B5EF4-FFF2-40B4-BE49-F238E27FC236}">
                <a16:creationId xmlns:a16="http://schemas.microsoft.com/office/drawing/2014/main" id="{374D93B4-E9CC-3890-5A81-FDFA7D338657}"/>
              </a:ext>
            </a:extLst>
          </p:cNvPr>
          <p:cNvSpPr>
            <a:spLocks noChangeArrowheads="1"/>
          </p:cNvSpPr>
          <p:nvPr/>
        </p:nvSpPr>
        <p:spPr bwMode="auto">
          <a:xfrm>
            <a:off x="5399089" y="5702301"/>
            <a:ext cx="904875" cy="307975"/>
          </a:xfrm>
          <a:prstGeom prst="roundRect">
            <a:avLst>
              <a:gd name="adj" fmla="val 16667"/>
            </a:avLst>
          </a:prstGeom>
          <a:solidFill>
            <a:srgbClr val="FF0000">
              <a:alpha val="16078"/>
            </a:srgbClr>
          </a:solidFill>
          <a:ln w="9525">
            <a:solidFill>
              <a:srgbClr val="4A7EBB"/>
            </a:solidFill>
            <a:round/>
            <a:headEnd/>
            <a:tailEnd/>
          </a:ln>
          <a:effectLst>
            <a:outerShdw blurRad="50800" dist="38100" dir="2700000" algn="br" rotWithShape="0">
              <a:srgbClr val="808080">
                <a:alpha val="39999"/>
              </a:srgbClr>
            </a:outerShdw>
          </a:effectLst>
        </p:spPr>
        <p:txBody>
          <a:bodyPr anchor="ctr"/>
          <a:lstStyle/>
          <a:p>
            <a:pPr algn="ctr">
              <a:defRPr/>
            </a:pPr>
            <a:endParaRPr lang="en-US" dirty="0">
              <a:solidFill>
                <a:schemeClr val="lt1"/>
              </a:solidFill>
            </a:endParaRPr>
          </a:p>
        </p:txBody>
      </p:sp>
      <p:sp>
        <p:nvSpPr>
          <p:cNvPr id="4" name="TextBox 3">
            <a:extLst>
              <a:ext uri="{FF2B5EF4-FFF2-40B4-BE49-F238E27FC236}">
                <a16:creationId xmlns:a16="http://schemas.microsoft.com/office/drawing/2014/main" id="{DE4BB05E-4B35-01AA-CE12-2D91685E009C}"/>
              </a:ext>
            </a:extLst>
          </p:cNvPr>
          <p:cNvSpPr txBox="1"/>
          <p:nvPr/>
        </p:nvSpPr>
        <p:spPr>
          <a:xfrm>
            <a:off x="7571603" y="2871432"/>
            <a:ext cx="6098058" cy="646331"/>
          </a:xfrm>
          <a:prstGeom prst="rect">
            <a:avLst/>
          </a:prstGeom>
          <a:noFill/>
        </p:spPr>
        <p:txBody>
          <a:bodyPr wrap="square">
            <a:spAutoFit/>
          </a:bodyPr>
          <a:lstStyle/>
          <a:p>
            <a:r>
              <a:rPr lang="en-PH" b="0" i="0" u="none" strike="noStrike" dirty="0">
                <a:solidFill>
                  <a:srgbClr val="000000"/>
                </a:solidFill>
                <a:effectLst/>
                <a:latin typeface="Arial" panose="020B0604020202020204" pitchFamily="34" charset="0"/>
              </a:rPr>
              <a:t>Abraham, Moses, David, Exile, Christ, Genghis becomes Khan, Communist Revolution, Present time.</a:t>
            </a:r>
            <a:endParaRPr lang="en-US" dirty="0"/>
          </a:p>
        </p:txBody>
      </p:sp>
      <p:pic>
        <p:nvPicPr>
          <p:cNvPr id="8" name="Picture 7">
            <a:extLst>
              <a:ext uri="{FF2B5EF4-FFF2-40B4-BE49-F238E27FC236}">
                <a16:creationId xmlns:a16="http://schemas.microsoft.com/office/drawing/2014/main" id="{60330D03-5A1D-7C8D-FF91-478BFD2D5E40}"/>
              </a:ext>
            </a:extLst>
          </p:cNvPr>
          <p:cNvPicPr>
            <a:picLocks noChangeAspect="1"/>
          </p:cNvPicPr>
          <p:nvPr/>
        </p:nvPicPr>
        <p:blipFill>
          <a:blip r:embed="rId6"/>
          <a:stretch>
            <a:fillRect/>
          </a:stretch>
        </p:blipFill>
        <p:spPr>
          <a:xfrm>
            <a:off x="6910389" y="4118581"/>
            <a:ext cx="5629320" cy="1863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BBAE8-2CDD-4605-E117-2CC3192794FE}"/>
              </a:ext>
            </a:extLst>
          </p:cNvPr>
          <p:cNvPicPr>
            <a:picLocks noChangeAspect="1"/>
          </p:cNvPicPr>
          <p:nvPr/>
        </p:nvPicPr>
        <p:blipFill>
          <a:blip r:embed="rId3"/>
          <a:stretch>
            <a:fillRect/>
          </a:stretch>
        </p:blipFill>
        <p:spPr>
          <a:xfrm>
            <a:off x="3785974" y="2666349"/>
            <a:ext cx="4252912" cy="1440905"/>
          </a:xfrm>
          <a:prstGeom prst="rect">
            <a:avLst/>
          </a:prstGeom>
        </p:spPr>
      </p:pic>
      <p:pic>
        <p:nvPicPr>
          <p:cNvPr id="7" name="Picture 6">
            <a:extLst>
              <a:ext uri="{FF2B5EF4-FFF2-40B4-BE49-F238E27FC236}">
                <a16:creationId xmlns:a16="http://schemas.microsoft.com/office/drawing/2014/main" id="{65680549-8ACC-6C46-A728-B4D11B501B13}"/>
              </a:ext>
            </a:extLst>
          </p:cNvPr>
          <p:cNvPicPr>
            <a:picLocks noChangeAspect="1"/>
          </p:cNvPicPr>
          <p:nvPr/>
        </p:nvPicPr>
        <p:blipFill>
          <a:blip r:embed="rId4"/>
          <a:stretch>
            <a:fillRect/>
          </a:stretch>
        </p:blipFill>
        <p:spPr>
          <a:xfrm>
            <a:off x="0" y="4377690"/>
            <a:ext cx="6204032" cy="2355234"/>
          </a:xfrm>
          <a:prstGeom prst="rect">
            <a:avLst/>
          </a:prstGeom>
        </p:spPr>
      </p:pic>
      <p:pic>
        <p:nvPicPr>
          <p:cNvPr id="9" name="Picture 8">
            <a:extLst>
              <a:ext uri="{FF2B5EF4-FFF2-40B4-BE49-F238E27FC236}">
                <a16:creationId xmlns:a16="http://schemas.microsoft.com/office/drawing/2014/main" id="{0D67AA30-CBA4-BB9B-1CAA-11491443881B}"/>
              </a:ext>
            </a:extLst>
          </p:cNvPr>
          <p:cNvPicPr>
            <a:picLocks noChangeAspect="1"/>
          </p:cNvPicPr>
          <p:nvPr/>
        </p:nvPicPr>
        <p:blipFill>
          <a:blip r:embed="rId5"/>
          <a:stretch>
            <a:fillRect/>
          </a:stretch>
        </p:blipFill>
        <p:spPr>
          <a:xfrm>
            <a:off x="6204032" y="4157964"/>
            <a:ext cx="3307492" cy="2574960"/>
          </a:xfrm>
          <a:prstGeom prst="rect">
            <a:avLst/>
          </a:prstGeom>
        </p:spPr>
      </p:pic>
      <p:pic>
        <p:nvPicPr>
          <p:cNvPr id="4" name="Picture 4" descr="diagram 1 eng.jpg">
            <a:extLst>
              <a:ext uri="{FF2B5EF4-FFF2-40B4-BE49-F238E27FC236}">
                <a16:creationId xmlns:a16="http://schemas.microsoft.com/office/drawing/2014/main" id="{EAFDEE11-A17B-BB4C-B642-3AD954247C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28605"/>
            <a:ext cx="4252912"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71D74F9-579E-292A-F2D3-66F85C0A312D}"/>
              </a:ext>
            </a:extLst>
          </p:cNvPr>
          <p:cNvPicPr>
            <a:picLocks noChangeAspect="1"/>
          </p:cNvPicPr>
          <p:nvPr/>
        </p:nvPicPr>
        <p:blipFill>
          <a:blip r:embed="rId7"/>
          <a:stretch>
            <a:fillRect/>
          </a:stretch>
        </p:blipFill>
        <p:spPr>
          <a:xfrm>
            <a:off x="135924" y="2982182"/>
            <a:ext cx="3424756" cy="1133964"/>
          </a:xfrm>
          <a:prstGeom prst="rect">
            <a:avLst/>
          </a:prstGeom>
        </p:spPr>
      </p:pic>
      <p:sp>
        <p:nvSpPr>
          <p:cNvPr id="8" name="TextBox 7">
            <a:extLst>
              <a:ext uri="{FF2B5EF4-FFF2-40B4-BE49-F238E27FC236}">
                <a16:creationId xmlns:a16="http://schemas.microsoft.com/office/drawing/2014/main" id="{F7D40315-B2FE-DEEE-77A2-80F6A160AD4F}"/>
              </a:ext>
            </a:extLst>
          </p:cNvPr>
          <p:cNvSpPr txBox="1"/>
          <p:nvPr/>
        </p:nvSpPr>
        <p:spPr>
          <a:xfrm>
            <a:off x="0" y="3896354"/>
            <a:ext cx="7253467" cy="400110"/>
          </a:xfrm>
          <a:prstGeom prst="rect">
            <a:avLst/>
          </a:prstGeom>
          <a:noFill/>
        </p:spPr>
        <p:txBody>
          <a:bodyPr wrap="square">
            <a:spAutoFit/>
          </a:bodyPr>
          <a:lstStyle/>
          <a:p>
            <a:pPr algn="just"/>
            <a:r>
              <a:rPr lang="en-PH" sz="1000" b="0" i="0" u="none" strike="noStrike" dirty="0">
                <a:solidFill>
                  <a:srgbClr val="000000"/>
                </a:solidFill>
                <a:effectLst/>
                <a:latin typeface="Arial" panose="020B0604020202020204" pitchFamily="34" charset="0"/>
              </a:rPr>
              <a:t>Abraham, Moses, David, Exile, Christ, </a:t>
            </a:r>
          </a:p>
          <a:p>
            <a:pPr algn="just"/>
            <a:r>
              <a:rPr lang="en-PH" sz="1000" b="0" i="0" u="none" strike="noStrike" dirty="0">
                <a:solidFill>
                  <a:srgbClr val="000000"/>
                </a:solidFill>
                <a:effectLst/>
                <a:latin typeface="Arial" panose="020B0604020202020204" pitchFamily="34" charset="0"/>
              </a:rPr>
              <a:t>Genghis becomes Khan, Communist Revolution, Present time.</a:t>
            </a:r>
            <a:endParaRPr lang="en-US" sz="1000" dirty="0"/>
          </a:p>
        </p:txBody>
      </p:sp>
      <p:pic>
        <p:nvPicPr>
          <p:cNvPr id="10" name="Picture 1" descr="diagram 1 orta.jpg">
            <a:extLst>
              <a:ext uri="{FF2B5EF4-FFF2-40B4-BE49-F238E27FC236}">
                <a16:creationId xmlns:a16="http://schemas.microsoft.com/office/drawing/2014/main" id="{3B09A217-E6B9-854B-15D5-13C912F214E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20613" y="180245"/>
            <a:ext cx="4335463"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B3D13D1-601A-37C6-E54E-DCA1433C2EE6}"/>
              </a:ext>
            </a:extLst>
          </p:cNvPr>
          <p:cNvSpPr txBox="1"/>
          <p:nvPr/>
        </p:nvSpPr>
        <p:spPr>
          <a:xfrm>
            <a:off x="8201849" y="2925250"/>
            <a:ext cx="4017190" cy="523220"/>
          </a:xfrm>
          <a:prstGeom prst="rect">
            <a:avLst/>
          </a:prstGeom>
          <a:noFill/>
        </p:spPr>
        <p:txBody>
          <a:bodyPr wrap="none" rtlCol="0">
            <a:spAutoFit/>
          </a:bodyPr>
          <a:lstStyle/>
          <a:p>
            <a:r>
              <a:rPr lang="en-US" sz="1400" dirty="0"/>
              <a:t>Creation, Adam, Abraham, Moses, David,</a:t>
            </a:r>
          </a:p>
          <a:p>
            <a:r>
              <a:rPr lang="en-US" sz="1400" dirty="0"/>
              <a:t>christening of Russia, collapse of Soviet Union, today</a:t>
            </a:r>
          </a:p>
        </p:txBody>
      </p:sp>
      <p:sp>
        <p:nvSpPr>
          <p:cNvPr id="13" name="TextBox 12">
            <a:extLst>
              <a:ext uri="{FF2B5EF4-FFF2-40B4-BE49-F238E27FC236}">
                <a16:creationId xmlns:a16="http://schemas.microsoft.com/office/drawing/2014/main" id="{57F0043D-3D35-A997-119B-3C9C9B79ED6B}"/>
              </a:ext>
            </a:extLst>
          </p:cNvPr>
          <p:cNvSpPr txBox="1"/>
          <p:nvPr/>
        </p:nvSpPr>
        <p:spPr>
          <a:xfrm>
            <a:off x="4639437" y="356835"/>
            <a:ext cx="3562412" cy="523220"/>
          </a:xfrm>
          <a:prstGeom prst="rect">
            <a:avLst/>
          </a:prstGeom>
          <a:noFill/>
        </p:spPr>
        <p:txBody>
          <a:bodyPr wrap="square">
            <a:spAutoFit/>
          </a:bodyPr>
          <a:lstStyle/>
          <a:p>
            <a:br>
              <a:rPr lang="en-PH" sz="1400" dirty="0"/>
            </a:br>
            <a:endParaRPr lang="en-US" sz="1400" dirty="0"/>
          </a:p>
        </p:txBody>
      </p:sp>
      <p:sp>
        <p:nvSpPr>
          <p:cNvPr id="16" name="TextBox 15">
            <a:extLst>
              <a:ext uri="{FF2B5EF4-FFF2-40B4-BE49-F238E27FC236}">
                <a16:creationId xmlns:a16="http://schemas.microsoft.com/office/drawing/2014/main" id="{6D05CCF4-9EEB-3DD8-0D4C-D3D4654D306A}"/>
              </a:ext>
            </a:extLst>
          </p:cNvPr>
          <p:cNvSpPr txBox="1"/>
          <p:nvPr/>
        </p:nvSpPr>
        <p:spPr>
          <a:xfrm>
            <a:off x="10243751" y="228605"/>
            <a:ext cx="896399" cy="369332"/>
          </a:xfrm>
          <a:prstGeom prst="rect">
            <a:avLst/>
          </a:prstGeom>
          <a:noFill/>
        </p:spPr>
        <p:txBody>
          <a:bodyPr wrap="none" rtlCol="0">
            <a:spAutoFit/>
          </a:bodyPr>
          <a:lstStyle/>
          <a:p>
            <a:r>
              <a:rPr lang="en-US" dirty="0"/>
              <a:t>Russian</a:t>
            </a:r>
          </a:p>
        </p:txBody>
      </p:sp>
      <p:sp>
        <p:nvSpPr>
          <p:cNvPr id="17" name="TextBox 16">
            <a:extLst>
              <a:ext uri="{FF2B5EF4-FFF2-40B4-BE49-F238E27FC236}">
                <a16:creationId xmlns:a16="http://schemas.microsoft.com/office/drawing/2014/main" id="{198C39E0-E669-0BF4-B7F9-1CB42477E0CA}"/>
              </a:ext>
            </a:extLst>
          </p:cNvPr>
          <p:cNvSpPr txBox="1"/>
          <p:nvPr/>
        </p:nvSpPr>
        <p:spPr>
          <a:xfrm>
            <a:off x="5731826" y="118460"/>
            <a:ext cx="959815" cy="369332"/>
          </a:xfrm>
          <a:prstGeom prst="rect">
            <a:avLst/>
          </a:prstGeom>
          <a:noFill/>
        </p:spPr>
        <p:txBody>
          <a:bodyPr wrap="none" rtlCol="0">
            <a:spAutoFit/>
          </a:bodyPr>
          <a:lstStyle/>
          <a:p>
            <a:r>
              <a:rPr lang="en-US" dirty="0"/>
              <a:t>Pakistan</a:t>
            </a:r>
          </a:p>
        </p:txBody>
      </p:sp>
      <p:sp>
        <p:nvSpPr>
          <p:cNvPr id="18" name="TextBox 17">
            <a:extLst>
              <a:ext uri="{FF2B5EF4-FFF2-40B4-BE49-F238E27FC236}">
                <a16:creationId xmlns:a16="http://schemas.microsoft.com/office/drawing/2014/main" id="{63506DA5-63C9-62A1-EEC2-23E3459C0141}"/>
              </a:ext>
            </a:extLst>
          </p:cNvPr>
          <p:cNvSpPr txBox="1"/>
          <p:nvPr/>
        </p:nvSpPr>
        <p:spPr>
          <a:xfrm>
            <a:off x="3173077" y="3709402"/>
            <a:ext cx="1213572" cy="369332"/>
          </a:xfrm>
          <a:prstGeom prst="rect">
            <a:avLst/>
          </a:prstGeom>
          <a:noFill/>
        </p:spPr>
        <p:txBody>
          <a:bodyPr wrap="square" rtlCol="0">
            <a:spAutoFit/>
          </a:bodyPr>
          <a:lstStyle/>
          <a:p>
            <a:r>
              <a:rPr lang="en-US" dirty="0"/>
              <a:t>Mongolian</a:t>
            </a:r>
          </a:p>
        </p:txBody>
      </p:sp>
      <p:pic>
        <p:nvPicPr>
          <p:cNvPr id="20" name="Picture 19">
            <a:extLst>
              <a:ext uri="{FF2B5EF4-FFF2-40B4-BE49-F238E27FC236}">
                <a16:creationId xmlns:a16="http://schemas.microsoft.com/office/drawing/2014/main" id="{D8253934-7AB2-B704-472C-5C2547769B63}"/>
              </a:ext>
            </a:extLst>
          </p:cNvPr>
          <p:cNvPicPr>
            <a:picLocks noChangeAspect="1"/>
          </p:cNvPicPr>
          <p:nvPr/>
        </p:nvPicPr>
        <p:blipFill>
          <a:blip r:embed="rId9"/>
          <a:stretch>
            <a:fillRect/>
          </a:stretch>
        </p:blipFill>
        <p:spPr>
          <a:xfrm>
            <a:off x="4652380" y="520282"/>
            <a:ext cx="3033265" cy="2274948"/>
          </a:xfrm>
          <a:prstGeom prst="rect">
            <a:avLst/>
          </a:prstGeom>
        </p:spPr>
      </p:pic>
      <p:sp>
        <p:nvSpPr>
          <p:cNvPr id="21" name="TextBox 20">
            <a:extLst>
              <a:ext uri="{FF2B5EF4-FFF2-40B4-BE49-F238E27FC236}">
                <a16:creationId xmlns:a16="http://schemas.microsoft.com/office/drawing/2014/main" id="{7D910DED-E845-5356-BCC7-9B3AF7D7A8B8}"/>
              </a:ext>
            </a:extLst>
          </p:cNvPr>
          <p:cNvSpPr txBox="1"/>
          <p:nvPr/>
        </p:nvSpPr>
        <p:spPr>
          <a:xfrm>
            <a:off x="10008973" y="4096409"/>
            <a:ext cx="2047103" cy="1477328"/>
          </a:xfrm>
          <a:prstGeom prst="rect">
            <a:avLst/>
          </a:prstGeom>
          <a:solidFill>
            <a:schemeClr val="accent2"/>
          </a:solidFill>
        </p:spPr>
        <p:txBody>
          <a:bodyPr wrap="square" rtlCol="0">
            <a:spAutoFit/>
          </a:bodyPr>
          <a:lstStyle/>
          <a:p>
            <a:r>
              <a:rPr lang="en-US" dirty="0"/>
              <a:t>Which translations do you think are good and which ones not so good? Why?</a:t>
            </a:r>
          </a:p>
        </p:txBody>
      </p:sp>
      <p:sp>
        <p:nvSpPr>
          <p:cNvPr id="6" name="TextBox 5">
            <a:extLst>
              <a:ext uri="{FF2B5EF4-FFF2-40B4-BE49-F238E27FC236}">
                <a16:creationId xmlns:a16="http://schemas.microsoft.com/office/drawing/2014/main" id="{5367AB06-8E15-3DD8-5F5B-37E93C4CAB62}"/>
              </a:ext>
            </a:extLst>
          </p:cNvPr>
          <p:cNvSpPr txBox="1"/>
          <p:nvPr/>
        </p:nvSpPr>
        <p:spPr>
          <a:xfrm>
            <a:off x="6728762" y="3828794"/>
            <a:ext cx="787395" cy="369332"/>
          </a:xfrm>
          <a:prstGeom prst="rect">
            <a:avLst/>
          </a:prstGeom>
          <a:noFill/>
        </p:spPr>
        <p:txBody>
          <a:bodyPr wrap="none" rtlCol="0">
            <a:spAutoFit/>
          </a:bodyPr>
          <a:lstStyle/>
          <a:p>
            <a:r>
              <a:rPr lang="en-US" dirty="0"/>
              <a:t>Nepali</a:t>
            </a:r>
          </a:p>
        </p:txBody>
      </p:sp>
    </p:spTree>
    <p:extLst>
      <p:ext uri="{BB962C8B-B14F-4D97-AF65-F5344CB8AC3E}">
        <p14:creationId xmlns:p14="http://schemas.microsoft.com/office/powerpoint/2010/main" val="31488622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13213</TotalTime>
  <Words>1080</Words>
  <Application>Microsoft Macintosh PowerPoint</Application>
  <PresentationFormat>Widescreen</PresentationFormat>
  <Paragraphs>74</Paragraphs>
  <Slides>13</Slides>
  <Notes>5</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MinionPro</vt:lpstr>
      <vt:lpstr>MyriadPro</vt:lpstr>
      <vt:lpstr>Times New Roman</vt:lpstr>
      <vt:lpstr>Office Theme</vt:lpstr>
      <vt:lpstr>Practice contextualization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if you do not have a ger? Or alcoholism is not a problem? How can you change this frame?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 contextualization</dc:title>
  <dc:creator>iljo de keijzer</dc:creator>
  <cp:lastModifiedBy>iljo de keijzer</cp:lastModifiedBy>
  <cp:revision>23</cp:revision>
  <dcterms:created xsi:type="dcterms:W3CDTF">2022-10-06T06:42:27Z</dcterms:created>
  <dcterms:modified xsi:type="dcterms:W3CDTF">2022-10-31T11:16:57Z</dcterms:modified>
</cp:coreProperties>
</file>