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9" r:id="rId2"/>
    <p:sldId id="257" r:id="rId3"/>
    <p:sldId id="258"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73589" autoAdjust="0"/>
  </p:normalViewPr>
  <p:slideViewPr>
    <p:cSldViewPr snapToGrid="0">
      <p:cViewPr varScale="1">
        <p:scale>
          <a:sx n="49" d="100"/>
          <a:sy n="49" d="100"/>
        </p:scale>
        <p:origin x="960" y="36"/>
      </p:cViewPr>
      <p:guideLst/>
    </p:cSldViewPr>
  </p:slideViewPr>
  <p:notesTextViewPr>
    <p:cViewPr>
      <p:scale>
        <a:sx n="1" d="1"/>
        <a:sy n="1" d="1"/>
      </p:scale>
      <p:origin x="0" y="0"/>
    </p:cViewPr>
  </p:notesTextViewPr>
  <p:notesViewPr>
    <p:cSldViewPr snapToGrid="0">
      <p:cViewPr>
        <p:scale>
          <a:sx n="121" d="100"/>
          <a:sy n="121" d="100"/>
        </p:scale>
        <p:origin x="834" y="-77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DB111B-EC47-46B2-8C72-AA5DD07EE8DD}" type="datetimeFigureOut">
              <a:rPr lang="en-US" smtClean="0"/>
              <a:t>10/24/2022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34999-9CC7-42AC-97A8-EB38ED44AACD}" type="slidenum">
              <a:rPr lang="en-US" smtClean="0"/>
              <a:t>‹#›</a:t>
            </a:fld>
            <a:endParaRPr lang="en-US"/>
          </a:p>
        </p:txBody>
      </p:sp>
    </p:spTree>
    <p:extLst>
      <p:ext uri="{BB962C8B-B14F-4D97-AF65-F5344CB8AC3E}">
        <p14:creationId xmlns:p14="http://schemas.microsoft.com/office/powerpoint/2010/main" val="816760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this first session of Life Changing Learning. </a:t>
            </a:r>
          </a:p>
          <a:p>
            <a:r>
              <a:rPr lang="en-US" dirty="0"/>
              <a:t>We have developed these sessions as a team. My name is Nicholas Ivins. I’ve been in education and ministry for over 40 years. It is my honor to be able to consider how to develop theological training that touches more directly on the life and relationships of the people your ministry reaches. </a:t>
            </a:r>
          </a:p>
          <a:p>
            <a:r>
              <a:rPr lang="en-US" dirty="0"/>
              <a:t>My colleagues are Mark Wood, who lives and ministers in Mongolia, and Lewis Varley, who lives and serves in New Zealand, and </a:t>
            </a:r>
            <a:r>
              <a:rPr lang="en-US" dirty="0" err="1"/>
              <a:t>Wailes</a:t>
            </a:r>
            <a:r>
              <a:rPr lang="en-US" dirty="0"/>
              <a:t> </a:t>
            </a:r>
            <a:r>
              <a:rPr lang="en-US" dirty="0" err="1"/>
              <a:t>Rangsa</a:t>
            </a:r>
            <a:r>
              <a:rPr lang="en-US" dirty="0"/>
              <a:t>, who lives and serves in Bangladesh. I’ll let them introduce themselves more later. </a:t>
            </a:r>
          </a:p>
          <a:p>
            <a:r>
              <a:rPr lang="en-US" dirty="0"/>
              <a:t>So let’s start with prayer and some questions. </a:t>
            </a:r>
          </a:p>
          <a:p>
            <a:r>
              <a:rPr lang="en-US" dirty="0"/>
              <a:t>Prayer. </a:t>
            </a:r>
          </a:p>
          <a:p>
            <a:r>
              <a:rPr lang="en-US" dirty="0"/>
              <a:t>Slide 2. </a:t>
            </a:r>
          </a:p>
        </p:txBody>
      </p:sp>
      <p:sp>
        <p:nvSpPr>
          <p:cNvPr id="4" name="Slide Number Placeholder 3"/>
          <p:cNvSpPr>
            <a:spLocks noGrp="1"/>
          </p:cNvSpPr>
          <p:nvPr>
            <p:ph type="sldNum" sz="quarter" idx="5"/>
          </p:nvPr>
        </p:nvSpPr>
        <p:spPr/>
        <p:txBody>
          <a:bodyPr/>
          <a:lstStyle/>
          <a:p>
            <a:fld id="{E7F34999-9CC7-42AC-97A8-EB38ED44AACD}" type="slidenum">
              <a:rPr lang="en-US" smtClean="0"/>
              <a:t>1</a:t>
            </a:fld>
            <a:endParaRPr lang="en-US"/>
          </a:p>
        </p:txBody>
      </p:sp>
    </p:spTree>
    <p:extLst>
      <p:ext uri="{BB962C8B-B14F-4D97-AF65-F5344CB8AC3E}">
        <p14:creationId xmlns:p14="http://schemas.microsoft.com/office/powerpoint/2010/main" val="3885187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12</a:t>
            </a:fld>
            <a:endParaRPr lang="en-US"/>
          </a:p>
        </p:txBody>
      </p:sp>
    </p:spTree>
    <p:extLst>
      <p:ext uri="{BB962C8B-B14F-4D97-AF65-F5344CB8AC3E}">
        <p14:creationId xmlns:p14="http://schemas.microsoft.com/office/powerpoint/2010/main" val="3861889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dirty="0">
                <a:effectLst/>
                <a:latin typeface="Calibri" panose="020F0502020204030204" pitchFamily="34" charset="0"/>
                <a:ea typeface="DengXian" panose="02010600030101010101" pitchFamily="2" charset="-122"/>
                <a:cs typeface="Times New Roman" panose="02020603050405020304" pitchFamily="18" charset="0"/>
              </a:rPr>
              <a:t>When you have finished the lesson, discuss the following questions with your group. Choose someone who can summarize your ideas.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dirty="0">
                <a:effectLst/>
                <a:latin typeface="Calibri" panose="020F0502020204030204" pitchFamily="34" charset="0"/>
                <a:ea typeface="DengXian" panose="02010600030101010101" pitchFamily="2" charset="-122"/>
                <a:cs typeface="Times New Roman" panose="02020603050405020304" pitchFamily="18" charset="0"/>
              </a:rPr>
              <a:t>Share your ideas with another group (or with the whole group). </a:t>
            </a:r>
          </a:p>
        </p:txBody>
      </p:sp>
      <p:sp>
        <p:nvSpPr>
          <p:cNvPr id="4" name="Slide Number Placeholder 3"/>
          <p:cNvSpPr>
            <a:spLocks noGrp="1"/>
          </p:cNvSpPr>
          <p:nvPr>
            <p:ph type="sldNum" sz="quarter" idx="5"/>
          </p:nvPr>
        </p:nvSpPr>
        <p:spPr/>
        <p:txBody>
          <a:bodyPr/>
          <a:lstStyle/>
          <a:p>
            <a:fld id="{E7F34999-9CC7-42AC-97A8-EB38ED44AACD}" type="slidenum">
              <a:rPr lang="en-US" smtClean="0"/>
              <a:t>13</a:t>
            </a:fld>
            <a:endParaRPr lang="en-US"/>
          </a:p>
        </p:txBody>
      </p:sp>
    </p:spTree>
    <p:extLst>
      <p:ext uri="{BB962C8B-B14F-4D97-AF65-F5344CB8AC3E}">
        <p14:creationId xmlns:p14="http://schemas.microsoft.com/office/powerpoint/2010/main" val="4159625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effectLst/>
                <a:latin typeface="Calibri" panose="020F0502020204030204" pitchFamily="34" charset="0"/>
                <a:ea typeface="DengXian" panose="02010600030101010101" pitchFamily="2" charset="-122"/>
                <a:cs typeface="Times New Roman" panose="02020603050405020304" pitchFamily="18" charset="0"/>
              </a:rPr>
              <a:t>Life changing learning will come through the written lessons, through the group leader, and through the relationships of the group members.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What are some implications?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The training must provide a group leader’s guide that will help the group leader to make sure to emphasize the life changes throughout the training.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Time must be set aside in the group meetings so the group members can talk about their progress and challenges in the areas of life change they are working on.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 The group should be clear about what life changes they are working on.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The group should be clear about realistic steps they can take as individual members of the group.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Plan opportunities for the group members to work on life change together – in pairs, in threes, and as a whole group. </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Assignments outside the group time should include taking practical steps in life change, even if those are simply role playing and practicing with another group member.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7F34999-9CC7-42AC-97A8-EB38ED44AACD}" type="slidenum">
              <a:rPr lang="en-US" smtClean="0"/>
              <a:t>14</a:t>
            </a:fld>
            <a:endParaRPr lang="en-US"/>
          </a:p>
        </p:txBody>
      </p:sp>
    </p:spTree>
    <p:extLst>
      <p:ext uri="{BB962C8B-B14F-4D97-AF65-F5344CB8AC3E}">
        <p14:creationId xmlns:p14="http://schemas.microsoft.com/office/powerpoint/2010/main" val="3444650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be quick. Don’t be fancy. </a:t>
            </a:r>
          </a:p>
          <a:p>
            <a:r>
              <a:rPr lang="en-US" dirty="0"/>
              <a:t>5 minutes, create home assignment. </a:t>
            </a:r>
          </a:p>
          <a:p>
            <a:r>
              <a:rPr lang="en-US" dirty="0"/>
              <a:t>5 minutes, share assignment. </a:t>
            </a:r>
          </a:p>
        </p:txBody>
      </p:sp>
      <p:sp>
        <p:nvSpPr>
          <p:cNvPr id="4" name="Slide Number Placeholder 3"/>
          <p:cNvSpPr>
            <a:spLocks noGrp="1"/>
          </p:cNvSpPr>
          <p:nvPr>
            <p:ph type="sldNum" sz="quarter" idx="5"/>
          </p:nvPr>
        </p:nvSpPr>
        <p:spPr/>
        <p:txBody>
          <a:bodyPr/>
          <a:lstStyle/>
          <a:p>
            <a:fld id="{E7F34999-9CC7-42AC-97A8-EB38ED44AACD}" type="slidenum">
              <a:rPr lang="en-US" smtClean="0"/>
              <a:t>15</a:t>
            </a:fld>
            <a:endParaRPr lang="en-US"/>
          </a:p>
        </p:txBody>
      </p:sp>
    </p:spTree>
    <p:extLst>
      <p:ext uri="{BB962C8B-B14F-4D97-AF65-F5344CB8AC3E}">
        <p14:creationId xmlns:p14="http://schemas.microsoft.com/office/powerpoint/2010/main" val="850520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Panel discussion with Mark, Lewis, </a:t>
            </a:r>
            <a:r>
              <a:rPr lang="en-US" sz="1800" dirty="0" err="1">
                <a:effectLst/>
                <a:latin typeface="Calibri" panose="020F0502020204030204" pitchFamily="34" charset="0"/>
                <a:ea typeface="DengXian" panose="02010600030101010101" pitchFamily="2" charset="-122"/>
                <a:cs typeface="Times New Roman" panose="02020603050405020304" pitchFamily="18" charset="0"/>
              </a:rPr>
              <a:t>Wailes</a:t>
            </a:r>
            <a:r>
              <a:rPr lang="en-US" sz="1800" dirty="0">
                <a:effectLst/>
                <a:latin typeface="Calibri" panose="020F0502020204030204" pitchFamily="34" charset="0"/>
                <a:ea typeface="DengXian" panose="02010600030101010101" pitchFamily="2" charset="-122"/>
                <a:cs typeface="Times New Roman" panose="02020603050405020304" pitchFamily="18" charset="0"/>
              </a:rPr>
              <a:t>, and Nicholas (10 - 15 minutes)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You have interacted with 5 principles of life changing learning. As a way to review, do the following with your group.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5 minutes. </a:t>
            </a: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DengXian" panose="02010600030101010101" pitchFamily="2" charset="-122"/>
                <a:cs typeface="Times New Roman" panose="02020603050405020304" pitchFamily="18" charset="0"/>
              </a:rPr>
              <a:t>Reflect on the principles and activities we just did and write down one or two thoughts that you want to remember. Be prepared to share those with the group.</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DengXian" panose="02010600030101010101" pitchFamily="2" charset="-122"/>
                <a:cs typeface="Times New Roman" panose="02020603050405020304" pitchFamily="18" charset="0"/>
              </a:rPr>
              <a:t>Write down one or two questions you would like to ask the facilitators. </a:t>
            </a:r>
          </a:p>
          <a:p>
            <a:pPr marL="0" marR="0">
              <a:lnSpc>
                <a:spcPct val="107000"/>
              </a:lnSpc>
              <a:spcBef>
                <a:spcPts val="0"/>
              </a:spcBef>
              <a:spcAft>
                <a:spcPts val="800"/>
              </a:spcAft>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--Have the panel up front to answer questions. (10 minutes) </a:t>
            </a:r>
          </a:p>
          <a:p>
            <a:r>
              <a:rPr lang="en-US" dirty="0"/>
              <a:t> </a:t>
            </a:r>
          </a:p>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16</a:t>
            </a:fld>
            <a:endParaRPr lang="en-US"/>
          </a:p>
        </p:txBody>
      </p:sp>
    </p:spTree>
    <p:extLst>
      <p:ext uri="{BB962C8B-B14F-4D97-AF65-F5344CB8AC3E}">
        <p14:creationId xmlns:p14="http://schemas.microsoft.com/office/powerpoint/2010/main" val="762198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If time: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Now reflect on your own training curriculum and do the following. (5 - 10 minutes) </a:t>
            </a: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DengXian" panose="02010600030101010101" pitchFamily="2" charset="-122"/>
                <a:cs typeface="Times New Roman" panose="02020603050405020304" pitchFamily="18" charset="0"/>
              </a:rPr>
              <a:t>Write down two or three ideas you have about how you might implement these principles into your own training curriculum. Be prepared to share those with the group. – Facilitators go around and listen to ideas at the tables. </a:t>
            </a:r>
          </a:p>
        </p:txBody>
      </p:sp>
      <p:sp>
        <p:nvSpPr>
          <p:cNvPr id="4" name="Slide Number Placeholder 3"/>
          <p:cNvSpPr>
            <a:spLocks noGrp="1"/>
          </p:cNvSpPr>
          <p:nvPr>
            <p:ph type="sldNum" sz="quarter" idx="5"/>
          </p:nvPr>
        </p:nvSpPr>
        <p:spPr/>
        <p:txBody>
          <a:bodyPr/>
          <a:lstStyle/>
          <a:p>
            <a:fld id="{E7F34999-9CC7-42AC-97A8-EB38ED44AACD}" type="slidenum">
              <a:rPr lang="en-US" smtClean="0"/>
              <a:t>17</a:t>
            </a:fld>
            <a:endParaRPr lang="en-US"/>
          </a:p>
        </p:txBody>
      </p:sp>
    </p:spTree>
    <p:extLst>
      <p:ext uri="{BB962C8B-B14F-4D97-AF65-F5344CB8AC3E}">
        <p14:creationId xmlns:p14="http://schemas.microsoft.com/office/powerpoint/2010/main" val="4140362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18</a:t>
            </a:fld>
            <a:endParaRPr lang="en-US"/>
          </a:p>
        </p:txBody>
      </p:sp>
    </p:spTree>
    <p:extLst>
      <p:ext uri="{BB962C8B-B14F-4D97-AF65-F5344CB8AC3E}">
        <p14:creationId xmlns:p14="http://schemas.microsoft.com/office/powerpoint/2010/main" val="308158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In this track, we will present ideas and methods that you can use to upgrade your current training to impact more deeply the lives of those who take your training.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We will give you opportunities to work with training materials to help you to apply the principles. </a:t>
            </a:r>
          </a:p>
        </p:txBody>
      </p:sp>
      <p:sp>
        <p:nvSpPr>
          <p:cNvPr id="4" name="Slide Number Placeholder 3"/>
          <p:cNvSpPr>
            <a:spLocks noGrp="1"/>
          </p:cNvSpPr>
          <p:nvPr>
            <p:ph type="sldNum" sz="quarter" idx="5"/>
          </p:nvPr>
        </p:nvSpPr>
        <p:spPr/>
        <p:txBody>
          <a:bodyPr/>
          <a:lstStyle/>
          <a:p>
            <a:fld id="{E7F34999-9CC7-42AC-97A8-EB38ED44AACD}" type="slidenum">
              <a:rPr lang="en-US" smtClean="0"/>
              <a:t>2</a:t>
            </a:fld>
            <a:endParaRPr lang="en-US"/>
          </a:p>
        </p:txBody>
      </p:sp>
    </p:spTree>
    <p:extLst>
      <p:ext uri="{BB962C8B-B14F-4D97-AF65-F5344CB8AC3E}">
        <p14:creationId xmlns:p14="http://schemas.microsoft.com/office/powerpoint/2010/main" val="115690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3</a:t>
            </a:fld>
            <a:endParaRPr lang="en-US"/>
          </a:p>
        </p:txBody>
      </p:sp>
    </p:spTree>
    <p:extLst>
      <p:ext uri="{BB962C8B-B14F-4D97-AF65-F5344CB8AC3E}">
        <p14:creationId xmlns:p14="http://schemas.microsoft.com/office/powerpoint/2010/main" val="545878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200"/>
              </a:spcBef>
              <a:spcAft>
                <a:spcPts val="0"/>
              </a:spcAft>
            </a:pPr>
            <a:r>
              <a:rPr lang="en-US" sz="1800" b="1" dirty="0">
                <a:effectLst/>
                <a:latin typeface="Calibri Light" panose="020F0302020204030204" pitchFamily="34" charset="0"/>
                <a:ea typeface="DengXian Light" panose="02010600030101010101" pitchFamily="2" charset="-122"/>
                <a:cs typeface="Times New Roman" panose="02020603050405020304" pitchFamily="18" charset="0"/>
              </a:rPr>
              <a:t>Life change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How many sermons have you listened to this year? There are 52 weeks in a year; this is week 47. So let’s say you’ve heard at least 40 sermons this year. I would assume that all of them had some sort of application, some way for you to respond.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So how many times this year did you tell your pastor, “Your sermon changed my life!”? Maybe you did say that once or twice. But why not 40 times?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There are several reasons but here I want to emphasize that often the application is encouragement to continue doing the things that you are already doing: pray, stay in fellowship, don’t lie, be filled with the Spirit.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And let’s establish here that everyone needs life change; this is the great equalizer: For all have sinned and fall short of the glory of God; And, Paul says to the Philippians, “not that I have already obtained this or am already perfect, but I press on to make it my own.” </a:t>
            </a:r>
          </a:p>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Transformation is rooted in the life of the students, not in the content of the course. This leads us to the first principle of life changing learning. </a:t>
            </a:r>
          </a:p>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5</a:t>
            </a:fld>
            <a:endParaRPr lang="en-US"/>
          </a:p>
        </p:txBody>
      </p:sp>
    </p:spTree>
    <p:extLst>
      <p:ext uri="{BB962C8B-B14F-4D97-AF65-F5344CB8AC3E}">
        <p14:creationId xmlns:p14="http://schemas.microsoft.com/office/powerpoint/2010/main" val="3545380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DengXian" panose="02010600030101010101" pitchFamily="2" charset="-122"/>
                <a:cs typeface="Times New Roman" panose="02020603050405020304" pitchFamily="18" charset="0"/>
              </a:rPr>
              <a:t>What are some implications?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DengXian" panose="02010600030101010101" pitchFamily="2" charset="-122"/>
                <a:cs typeface="Times New Roman" panose="02020603050405020304" pitchFamily="18" charset="0"/>
              </a:rPr>
              <a:t>Training that comes from other places must be carefully reviewed to evaluate its usefulness to the target learners in their application of the learning (not just in the relevance of the content).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DengXian" panose="02010600030101010101" pitchFamily="2" charset="-122"/>
                <a:cs typeface="Times New Roman" panose="02020603050405020304" pitchFamily="18" charset="0"/>
              </a:rPr>
              <a:t>The training is not for everyone. It is for those who need the life change that is developed in the training. </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Calibri" panose="020F0502020204030204" pitchFamily="34" charset="0"/>
                <a:ea typeface="DengXian" panose="02010600030101010101" pitchFamily="2" charset="-122"/>
                <a:cs typeface="Times New Roman" panose="02020603050405020304" pitchFamily="18" charset="0"/>
              </a:rPr>
              <a:t>The training will develop an overall growth process for those who need it. This will include developing competences, relationships, and knowledge over time to ensure successful application for those who need this training. </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Calibri" panose="020F0502020204030204" pitchFamily="34" charset="0"/>
                <a:ea typeface="DengXian" panose="02010600030101010101" pitchFamily="2" charset="-122"/>
                <a:cs typeface="Times New Roman" panose="02020603050405020304" pitchFamily="18" charset="0"/>
              </a:rPr>
              <a:t>The training will include situation specific training so that the application can be as useful as possible. </a:t>
            </a:r>
          </a:p>
          <a:p>
            <a:endParaRPr lang="en-US" dirty="0"/>
          </a:p>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6</a:t>
            </a:fld>
            <a:endParaRPr lang="en-US"/>
          </a:p>
        </p:txBody>
      </p:sp>
    </p:spTree>
    <p:extLst>
      <p:ext uri="{BB962C8B-B14F-4D97-AF65-F5344CB8AC3E}">
        <p14:creationId xmlns:p14="http://schemas.microsoft.com/office/powerpoint/2010/main" val="79058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DengXian" panose="02010600030101010101" pitchFamily="2" charset="-122"/>
                <a:cs typeface="Times New Roman" panose="02020603050405020304" pitchFamily="18" charset="0"/>
              </a:rPr>
              <a:t>What are some implications?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Life change never happens after one lesson.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Life change happens over time.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Life change happens in relationship with others.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Life change happens when students are given an opportunity to practice, then to reflect, then to practice again and repeat. </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Life change happens when others around are going through or have gone through similar change. </a:t>
            </a:r>
          </a:p>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7</a:t>
            </a:fld>
            <a:endParaRPr lang="en-US"/>
          </a:p>
        </p:txBody>
      </p:sp>
    </p:spTree>
    <p:extLst>
      <p:ext uri="{BB962C8B-B14F-4D97-AF65-F5344CB8AC3E}">
        <p14:creationId xmlns:p14="http://schemas.microsoft.com/office/powerpoint/2010/main" val="3494530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0" dirty="0">
                <a:solidFill>
                  <a:srgbClr val="000000"/>
                </a:solidFill>
                <a:effectLst/>
                <a:latin typeface="Calibri" panose="020F0502020204030204" pitchFamily="34" charset="0"/>
                <a:ea typeface="DengXian" panose="02010600030101010101" pitchFamily="2" charset="-122"/>
                <a:cs typeface="Times New Roman" panose="02020603050405020304" pitchFamily="18" charset="0"/>
              </a:rPr>
              <a:t>What are some implications? </a:t>
            </a:r>
            <a:endParaRPr lang="en-US" sz="1800" b="0" dirty="0">
              <a:effectLst/>
              <a:latin typeface="Calibri" panose="020F0502020204030204" pitchFamily="34" charset="0"/>
              <a:ea typeface="DengXian" panose="02010600030101010101" pitchFamily="2" charset="-122"/>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0" dirty="0">
                <a:solidFill>
                  <a:srgbClr val="000000"/>
                </a:solidFill>
                <a:effectLst/>
                <a:latin typeface="Calibri" panose="020F0502020204030204" pitchFamily="34" charset="0"/>
                <a:ea typeface="DengXian" panose="02010600030101010101" pitchFamily="2" charset="-122"/>
                <a:cs typeface="Times New Roman" panose="02020603050405020304" pitchFamily="18" charset="0"/>
              </a:rPr>
              <a:t>Educators have generally relied on Bloom’s taxonomy of three domains: the cognitive, affective, and psychomotor. These have often been simplified to know, be, do. </a:t>
            </a:r>
            <a:endParaRPr lang="en-US" sz="1800" b="0" dirty="0">
              <a:effectLst/>
              <a:latin typeface="Calibri" panose="020F0502020204030204" pitchFamily="34" charset="0"/>
              <a:ea typeface="DengXian" panose="02010600030101010101" pitchFamily="2" charset="-122"/>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For Christians, it is important to include one more domain: relationships. (We’ve used know, be, do, relate in our course writing training.)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The point is that life changing learning must include more than just content.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Life changing learning recognizes and addresses the various domains and how they contribute to or prevent the life change the training is aimed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Fear not! We are commanded more than any other thing to fear not. Be sure to address fear and other emotions that may hinder life change. (This is part of the affective domain.) </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Assessment will include more than knowledge; it will include other domains, as well. </a:t>
            </a:r>
          </a:p>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8</a:t>
            </a:fld>
            <a:endParaRPr lang="en-US"/>
          </a:p>
        </p:txBody>
      </p:sp>
    </p:spTree>
    <p:extLst>
      <p:ext uri="{BB962C8B-B14F-4D97-AF65-F5344CB8AC3E}">
        <p14:creationId xmlns:p14="http://schemas.microsoft.com/office/powerpoint/2010/main" val="3395797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0" dirty="0">
                <a:solidFill>
                  <a:srgbClr val="000000"/>
                </a:solidFill>
                <a:effectLst/>
                <a:latin typeface="Calibri" panose="020F0502020204030204" pitchFamily="34" charset="0"/>
                <a:ea typeface="DengXian" panose="02010600030101010101" pitchFamily="2" charset="-122"/>
                <a:cs typeface="Times New Roman" panose="02020603050405020304" pitchFamily="18" charset="0"/>
              </a:rPr>
              <a:t>What are some implications? </a:t>
            </a:r>
            <a:endParaRPr lang="en-US" sz="1800" b="0" dirty="0">
              <a:effectLst/>
              <a:latin typeface="Calibri" panose="020F0502020204030204" pitchFamily="34" charset="0"/>
              <a:ea typeface="DengXian" panose="02010600030101010101" pitchFamily="2" charset="-122"/>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Life change always involves the people in the learners’ lives. Consider how to incorporate them into the know, be, do, relate aspects of the training.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Practice and feedback opportunities are available to all learners. Include opportunities for them to practice in situations and with people other than those in the group.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Provide opportunities for learners to reflect on their experiences. </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DengXian" panose="02010600030101010101" pitchFamily="2" charset="-122"/>
                <a:cs typeface="Times New Roman" panose="02020603050405020304" pitchFamily="18" charset="0"/>
              </a:rPr>
              <a:t>Assessment may be difficult because the life change you are aiming at is going to happen outside the classroom/training time. Expand assessment to try to include ways learners can report on their life change. (For example, you can have a pastor, a friend, or others report on the changes they see.) </a:t>
            </a:r>
          </a:p>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10</a:t>
            </a:fld>
            <a:endParaRPr lang="en-US"/>
          </a:p>
        </p:txBody>
      </p:sp>
    </p:spTree>
    <p:extLst>
      <p:ext uri="{BB962C8B-B14F-4D97-AF65-F5344CB8AC3E}">
        <p14:creationId xmlns:p14="http://schemas.microsoft.com/office/powerpoint/2010/main" val="1918030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DengXian" panose="02010600030101010101" pitchFamily="2" charset="-122"/>
                <a:cs typeface="Times New Roman" panose="02020603050405020304" pitchFamily="18" charset="0"/>
              </a:rPr>
              <a:t>Thinking of your own training materials, tell a partner: (some will be group of 3) </a:t>
            </a:r>
          </a:p>
          <a:p>
            <a:endParaRPr lang="en-US" dirty="0"/>
          </a:p>
        </p:txBody>
      </p:sp>
      <p:sp>
        <p:nvSpPr>
          <p:cNvPr id="4" name="Slide Number Placeholder 3"/>
          <p:cNvSpPr>
            <a:spLocks noGrp="1"/>
          </p:cNvSpPr>
          <p:nvPr>
            <p:ph type="sldNum" sz="quarter" idx="5"/>
          </p:nvPr>
        </p:nvSpPr>
        <p:spPr/>
        <p:txBody>
          <a:bodyPr/>
          <a:lstStyle/>
          <a:p>
            <a:fld id="{E7F34999-9CC7-42AC-97A8-EB38ED44AACD}" type="slidenum">
              <a:rPr lang="en-US" smtClean="0"/>
              <a:t>11</a:t>
            </a:fld>
            <a:endParaRPr lang="en-US"/>
          </a:p>
        </p:txBody>
      </p:sp>
    </p:spTree>
    <p:extLst>
      <p:ext uri="{BB962C8B-B14F-4D97-AF65-F5344CB8AC3E}">
        <p14:creationId xmlns:p14="http://schemas.microsoft.com/office/powerpoint/2010/main" val="1202148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DCE35E-70D2-4461-A977-B66C5C74E3F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330345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DCE35E-70D2-4461-A977-B66C5C74E3F1}" type="datetimeFigureOut">
              <a:rPr lang="en-US" smtClean="0"/>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2628663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16DCE35E-70D2-4461-A977-B66C5C74E3F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1417977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16DCE35E-70D2-4461-A977-B66C5C74E3F1}" type="datetimeFigureOut">
              <a:rPr lang="en-US" smtClean="0"/>
              <a:t>10/24/2022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3885256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DCE35E-70D2-4461-A977-B66C5C74E3F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1296739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DCE35E-70D2-4461-A977-B66C5C74E3F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183307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DCE35E-70D2-4461-A977-B66C5C74E3F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82787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DCE35E-70D2-4461-A977-B66C5C74E3F1}"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3916220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DCE35E-70D2-4461-A977-B66C5C74E3F1}" type="datetimeFigureOut">
              <a:rPr lang="en-US" smtClean="0"/>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198260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DCE35E-70D2-4461-A977-B66C5C74E3F1}" type="datetimeFigureOut">
              <a:rPr lang="en-US" smtClean="0"/>
              <a:t>10/24/2022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84204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DCE35E-70D2-4461-A977-B66C5C74E3F1}" type="datetimeFigureOut">
              <a:rPr lang="en-US" smtClean="0"/>
              <a:t>10/24/2022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302271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CE35E-70D2-4461-A977-B66C5C74E3F1}" type="datetimeFigureOut">
              <a:rPr lang="en-US" smtClean="0"/>
              <a:t>10/24/2022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296300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DCE35E-70D2-4461-A977-B66C5C74E3F1}" type="datetimeFigureOut">
              <a:rPr lang="en-US" smtClean="0"/>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432741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6DCE35E-70D2-4461-A977-B66C5C74E3F1}" type="datetimeFigureOut">
              <a:rPr lang="en-US" smtClean="0"/>
              <a:t>10/24/2022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144A6D47-BC14-4790-8F7F-1C7B343E4CC6}" type="slidenum">
              <a:rPr lang="en-US" smtClean="0"/>
              <a:t>‹#›</a:t>
            </a:fld>
            <a:endParaRPr lang="en-US"/>
          </a:p>
        </p:txBody>
      </p:sp>
    </p:spTree>
    <p:extLst>
      <p:ext uri="{BB962C8B-B14F-4D97-AF65-F5344CB8AC3E}">
        <p14:creationId xmlns:p14="http://schemas.microsoft.com/office/powerpoint/2010/main" val="310247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16DCE35E-70D2-4461-A977-B66C5C74E3F1}" type="datetimeFigureOut">
              <a:rPr lang="en-US" smtClean="0"/>
              <a:t>10/24/2022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44A6D47-BC14-4790-8F7F-1C7B343E4CC6}" type="slidenum">
              <a:rPr lang="en-US" smtClean="0"/>
              <a:t>‹#›</a:t>
            </a:fld>
            <a:endParaRPr lang="en-US"/>
          </a:p>
        </p:txBody>
      </p:sp>
    </p:spTree>
    <p:extLst>
      <p:ext uri="{BB962C8B-B14F-4D97-AF65-F5344CB8AC3E}">
        <p14:creationId xmlns:p14="http://schemas.microsoft.com/office/powerpoint/2010/main" val="3380786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2665-3CBD-C496-ED50-E455271E13BC}"/>
              </a:ext>
            </a:extLst>
          </p:cNvPr>
          <p:cNvSpPr>
            <a:spLocks noGrp="1"/>
          </p:cNvSpPr>
          <p:nvPr>
            <p:ph type="ctrTitle"/>
          </p:nvPr>
        </p:nvSpPr>
        <p:spPr/>
        <p:txBody>
          <a:bodyPr/>
          <a:lstStyle/>
          <a:p>
            <a:r>
              <a:rPr lang="en-US" dirty="0"/>
              <a:t>Life Changing Learning </a:t>
            </a:r>
          </a:p>
        </p:txBody>
      </p:sp>
      <p:sp>
        <p:nvSpPr>
          <p:cNvPr id="3" name="Subtitle 2">
            <a:extLst>
              <a:ext uri="{FF2B5EF4-FFF2-40B4-BE49-F238E27FC236}">
                <a16:creationId xmlns:a16="http://schemas.microsoft.com/office/drawing/2014/main" id="{9B9BA8C4-A483-B2D5-A506-C29177E2BAEA}"/>
              </a:ext>
            </a:extLst>
          </p:cNvPr>
          <p:cNvSpPr>
            <a:spLocks noGrp="1"/>
          </p:cNvSpPr>
          <p:nvPr>
            <p:ph type="subTitle" idx="1"/>
          </p:nvPr>
        </p:nvSpPr>
        <p:spPr/>
        <p:txBody>
          <a:bodyPr>
            <a:noAutofit/>
          </a:bodyPr>
          <a:lstStyle/>
          <a:p>
            <a:r>
              <a:rPr lang="en-US" sz="2800" dirty="0"/>
              <a:t>Foundational Principles 											 Session 1 </a:t>
            </a:r>
          </a:p>
        </p:txBody>
      </p:sp>
    </p:spTree>
    <p:extLst>
      <p:ext uri="{BB962C8B-B14F-4D97-AF65-F5344CB8AC3E}">
        <p14:creationId xmlns:p14="http://schemas.microsoft.com/office/powerpoint/2010/main" val="3726891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A494F-E6D5-54EE-5297-A80E156DE271}"/>
              </a:ext>
            </a:extLst>
          </p:cNvPr>
          <p:cNvSpPr>
            <a:spLocks noGrp="1"/>
          </p:cNvSpPr>
          <p:nvPr>
            <p:ph type="title"/>
          </p:nvPr>
        </p:nvSpPr>
        <p:spPr/>
        <p:txBody>
          <a:bodyPr/>
          <a:lstStyle/>
          <a:p>
            <a:r>
              <a:rPr lang="en-US" dirty="0"/>
              <a:t>Principle #4 – Beyond the classroom </a:t>
            </a:r>
          </a:p>
        </p:txBody>
      </p:sp>
      <p:sp>
        <p:nvSpPr>
          <p:cNvPr id="3" name="Content Placeholder 2">
            <a:extLst>
              <a:ext uri="{FF2B5EF4-FFF2-40B4-BE49-F238E27FC236}">
                <a16:creationId xmlns:a16="http://schemas.microsoft.com/office/drawing/2014/main" id="{65FFC798-FC5B-2033-BFC9-5B7E63694CA3}"/>
              </a:ext>
            </a:extLst>
          </p:cNvPr>
          <p:cNvSpPr>
            <a:spLocks noGrp="1"/>
          </p:cNvSpPr>
          <p:nvPr>
            <p:ph idx="1"/>
          </p:nvPr>
        </p:nvSpPr>
        <p:spPr/>
        <p:txBody>
          <a:bodyPr>
            <a:normAutofit/>
          </a:bodyPr>
          <a:lstStyle/>
          <a:p>
            <a:pPr marL="0" indent="0">
              <a:buNone/>
            </a:pPr>
            <a:r>
              <a:rPr lang="en-US" sz="2800" dirty="0"/>
              <a:t>Involve people in the students’ lives </a:t>
            </a:r>
          </a:p>
          <a:p>
            <a:pPr marL="0" indent="0">
              <a:buNone/>
            </a:pPr>
            <a:r>
              <a:rPr lang="en-US" sz="2800" dirty="0"/>
              <a:t>Provide practice and feedback with many people </a:t>
            </a:r>
          </a:p>
          <a:p>
            <a:pPr marL="0" indent="0">
              <a:buNone/>
            </a:pPr>
            <a:r>
              <a:rPr lang="en-US" sz="2800" dirty="0"/>
              <a:t>Provide opportunities for students to reflect on experiences outside the group </a:t>
            </a:r>
          </a:p>
          <a:p>
            <a:pPr marL="0" indent="0">
              <a:buNone/>
            </a:pPr>
            <a:r>
              <a:rPr lang="en-US" sz="2800" dirty="0"/>
              <a:t>Expand assessment to others </a:t>
            </a:r>
          </a:p>
        </p:txBody>
      </p:sp>
    </p:spTree>
    <p:extLst>
      <p:ext uri="{BB962C8B-B14F-4D97-AF65-F5344CB8AC3E}">
        <p14:creationId xmlns:p14="http://schemas.microsoft.com/office/powerpoint/2010/main" val="3010429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3C3E9-B087-0704-EA48-02A71A2492F6}"/>
              </a:ext>
            </a:extLst>
          </p:cNvPr>
          <p:cNvSpPr>
            <a:spLocks noGrp="1"/>
          </p:cNvSpPr>
          <p:nvPr>
            <p:ph type="title"/>
          </p:nvPr>
        </p:nvSpPr>
        <p:spPr/>
        <p:txBody>
          <a:bodyPr/>
          <a:lstStyle/>
          <a:p>
            <a:r>
              <a:rPr lang="en-US" dirty="0"/>
              <a:t>Reflect </a:t>
            </a:r>
          </a:p>
        </p:txBody>
      </p:sp>
      <p:sp>
        <p:nvSpPr>
          <p:cNvPr id="3" name="Content Placeholder 2">
            <a:extLst>
              <a:ext uri="{FF2B5EF4-FFF2-40B4-BE49-F238E27FC236}">
                <a16:creationId xmlns:a16="http://schemas.microsoft.com/office/drawing/2014/main" id="{7150E64C-02EE-1577-38D6-E5DF1DA47E94}"/>
              </a:ext>
            </a:extLst>
          </p:cNvPr>
          <p:cNvSpPr>
            <a:spLocks noGrp="1"/>
          </p:cNvSpPr>
          <p:nvPr>
            <p:ph idx="1"/>
          </p:nvPr>
        </p:nvSpPr>
        <p:spPr/>
        <p:txBody>
          <a:bodyPr>
            <a:normAutofit/>
          </a:bodyPr>
          <a:lstStyle/>
          <a:p>
            <a:pPr marL="0" indent="0">
              <a:buNone/>
            </a:pPr>
            <a:r>
              <a:rPr lang="en-US" sz="2800" dirty="0"/>
              <a:t>Which of the principles mentioned stood out to you? </a:t>
            </a:r>
          </a:p>
          <a:p>
            <a:pPr marL="0" indent="0">
              <a:buNone/>
            </a:pPr>
            <a:r>
              <a:rPr lang="en-US" sz="2800" dirty="0"/>
              <a:t>Which of the principles do you think you would like to work on in these sessions? </a:t>
            </a:r>
          </a:p>
          <a:p>
            <a:pPr marL="0" indent="0">
              <a:buNone/>
            </a:pPr>
            <a:r>
              <a:rPr lang="en-US" sz="2800" dirty="0"/>
              <a:t>Is there one principle that you think will be especially challenging for you to try to implement into your training? </a:t>
            </a:r>
          </a:p>
          <a:p>
            <a:pPr marL="0" indent="0">
              <a:buNone/>
            </a:pPr>
            <a:endParaRPr lang="en-US" sz="2800" dirty="0"/>
          </a:p>
        </p:txBody>
      </p:sp>
    </p:spTree>
    <p:extLst>
      <p:ext uri="{BB962C8B-B14F-4D97-AF65-F5344CB8AC3E}">
        <p14:creationId xmlns:p14="http://schemas.microsoft.com/office/powerpoint/2010/main" val="2171879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CD5C3-A782-C6DB-1BD5-F3F325BF6553}"/>
              </a:ext>
            </a:extLst>
          </p:cNvPr>
          <p:cNvSpPr>
            <a:spLocks noGrp="1"/>
          </p:cNvSpPr>
          <p:nvPr>
            <p:ph type="title"/>
          </p:nvPr>
        </p:nvSpPr>
        <p:spPr/>
        <p:txBody>
          <a:bodyPr/>
          <a:lstStyle/>
          <a:p>
            <a:r>
              <a:rPr lang="en-US" dirty="0"/>
              <a:t>Sample TEE lesson –Abundant Life </a:t>
            </a:r>
          </a:p>
        </p:txBody>
      </p:sp>
      <p:sp>
        <p:nvSpPr>
          <p:cNvPr id="3" name="Content Placeholder 2">
            <a:extLst>
              <a:ext uri="{FF2B5EF4-FFF2-40B4-BE49-F238E27FC236}">
                <a16:creationId xmlns:a16="http://schemas.microsoft.com/office/drawing/2014/main" id="{5B1F980B-F512-FE4D-514D-937C15E25FC9}"/>
              </a:ext>
            </a:extLst>
          </p:cNvPr>
          <p:cNvSpPr>
            <a:spLocks noGrp="1"/>
          </p:cNvSpPr>
          <p:nvPr>
            <p:ph idx="1"/>
          </p:nvPr>
        </p:nvSpPr>
        <p:spPr/>
        <p:txBody>
          <a:bodyPr>
            <a:normAutofit/>
          </a:bodyPr>
          <a:lstStyle/>
          <a:p>
            <a:pPr marL="0" indent="0">
              <a:buNone/>
            </a:pPr>
            <a:r>
              <a:rPr lang="en-US" sz="2800" dirty="0"/>
              <a:t>Lesson 4, section 2 </a:t>
            </a:r>
          </a:p>
          <a:p>
            <a:pPr marL="0" indent="0">
              <a:buNone/>
            </a:pPr>
            <a:r>
              <a:rPr lang="en-US" sz="2800" dirty="0"/>
              <a:t>Christ, the Lord of our Words </a:t>
            </a:r>
          </a:p>
        </p:txBody>
      </p:sp>
    </p:spTree>
    <p:extLst>
      <p:ext uri="{BB962C8B-B14F-4D97-AF65-F5344CB8AC3E}">
        <p14:creationId xmlns:p14="http://schemas.microsoft.com/office/powerpoint/2010/main" val="4192529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05A9-B887-88DC-AFB0-58CCFCD08E57}"/>
              </a:ext>
            </a:extLst>
          </p:cNvPr>
          <p:cNvSpPr>
            <a:spLocks noGrp="1"/>
          </p:cNvSpPr>
          <p:nvPr>
            <p:ph type="title"/>
          </p:nvPr>
        </p:nvSpPr>
        <p:spPr/>
        <p:txBody>
          <a:bodyPr/>
          <a:lstStyle/>
          <a:p>
            <a:r>
              <a:rPr lang="en-US" dirty="0"/>
              <a:t>Group discussion </a:t>
            </a:r>
          </a:p>
        </p:txBody>
      </p:sp>
      <p:sp>
        <p:nvSpPr>
          <p:cNvPr id="3" name="Content Placeholder 2">
            <a:extLst>
              <a:ext uri="{FF2B5EF4-FFF2-40B4-BE49-F238E27FC236}">
                <a16:creationId xmlns:a16="http://schemas.microsoft.com/office/drawing/2014/main" id="{1A3281E3-E4F2-95F3-6604-787A21E6AD92}"/>
              </a:ext>
            </a:extLst>
          </p:cNvPr>
          <p:cNvSpPr>
            <a:spLocks noGrp="1"/>
          </p:cNvSpPr>
          <p:nvPr>
            <p:ph idx="1"/>
          </p:nvPr>
        </p:nvSpPr>
        <p:spPr>
          <a:xfrm>
            <a:off x="818712" y="2159540"/>
            <a:ext cx="10554574" cy="3874353"/>
          </a:xfrm>
        </p:spPr>
        <p:txBody>
          <a:bodyPr>
            <a:normAutofit fontScale="92500" lnSpcReduction="10000"/>
          </a:bodyPr>
          <a:lstStyle/>
          <a:p>
            <a:pPr marL="514350" indent="-514350">
              <a:buFont typeface="+mj-lt"/>
              <a:buAutoNum type="arabicPeriod"/>
            </a:pPr>
            <a:r>
              <a:rPr lang="en-US" sz="3100" dirty="0"/>
              <a:t>Which </a:t>
            </a:r>
            <a:r>
              <a:rPr lang="en-US" sz="3100" b="1" dirty="0"/>
              <a:t>domains of learning</a:t>
            </a:r>
            <a:r>
              <a:rPr lang="en-US" sz="3100" dirty="0"/>
              <a:t> are emphasized in this lesson? Which ones are missing? Could any be included to enhance this lesson? </a:t>
            </a:r>
          </a:p>
          <a:p>
            <a:pPr marL="514350" indent="-514350">
              <a:buFont typeface="+mj-lt"/>
              <a:buAutoNum type="arabicPeriod"/>
            </a:pPr>
            <a:r>
              <a:rPr lang="en-US" sz="3100" dirty="0"/>
              <a:t>What opportunities </a:t>
            </a:r>
            <a:r>
              <a:rPr lang="en-US" sz="3100" b="1" dirty="0"/>
              <a:t>for practice and feedback</a:t>
            </a:r>
            <a:r>
              <a:rPr lang="en-US" sz="3100" dirty="0"/>
              <a:t> could you add to this lesson? </a:t>
            </a:r>
          </a:p>
          <a:p>
            <a:pPr marL="514350" indent="-514350">
              <a:buFont typeface="+mj-lt"/>
              <a:buAutoNum type="arabicPeriod"/>
            </a:pPr>
            <a:r>
              <a:rPr lang="en-US" sz="3100" dirty="0"/>
              <a:t>What are two or three things you could have the </a:t>
            </a:r>
            <a:r>
              <a:rPr lang="en-US" sz="3100" b="1" dirty="0"/>
              <a:t>group leader</a:t>
            </a:r>
            <a:r>
              <a:rPr lang="en-US" sz="3100" dirty="0"/>
              <a:t> do to implement some of the principles? </a:t>
            </a:r>
          </a:p>
          <a:p>
            <a:pPr marL="514350" indent="-514350">
              <a:buFont typeface="+mj-lt"/>
              <a:buAutoNum type="arabicPeriod"/>
            </a:pPr>
            <a:r>
              <a:rPr lang="en-US" sz="2800" dirty="0"/>
              <a:t>Discuss one way that you could improve this lesson. </a:t>
            </a:r>
          </a:p>
        </p:txBody>
      </p:sp>
    </p:spTree>
    <p:extLst>
      <p:ext uri="{BB962C8B-B14F-4D97-AF65-F5344CB8AC3E}">
        <p14:creationId xmlns:p14="http://schemas.microsoft.com/office/powerpoint/2010/main" val="2070883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CDAE4-5546-B382-594A-9DC4A543FA41}"/>
              </a:ext>
            </a:extLst>
          </p:cNvPr>
          <p:cNvSpPr>
            <a:spLocks noGrp="1"/>
          </p:cNvSpPr>
          <p:nvPr>
            <p:ph type="title"/>
          </p:nvPr>
        </p:nvSpPr>
        <p:spPr/>
        <p:txBody>
          <a:bodyPr/>
          <a:lstStyle/>
          <a:p>
            <a:r>
              <a:rPr lang="en-US" dirty="0"/>
              <a:t>Bonus principle – holistic  </a:t>
            </a:r>
          </a:p>
        </p:txBody>
      </p:sp>
      <p:sp>
        <p:nvSpPr>
          <p:cNvPr id="3" name="Content Placeholder 2">
            <a:extLst>
              <a:ext uri="{FF2B5EF4-FFF2-40B4-BE49-F238E27FC236}">
                <a16:creationId xmlns:a16="http://schemas.microsoft.com/office/drawing/2014/main" id="{9FD57286-CC86-DDA4-EDB9-AC0875F6E370}"/>
              </a:ext>
            </a:extLst>
          </p:cNvPr>
          <p:cNvSpPr>
            <a:spLocks noGrp="1"/>
          </p:cNvSpPr>
          <p:nvPr>
            <p:ph idx="1"/>
          </p:nvPr>
        </p:nvSpPr>
        <p:spPr/>
        <p:txBody>
          <a:bodyPr>
            <a:normAutofit/>
          </a:bodyPr>
          <a:lstStyle/>
          <a:p>
            <a:pPr marL="0" indent="0">
              <a:buNone/>
            </a:pPr>
            <a:r>
              <a:rPr lang="en-US" sz="2800" dirty="0"/>
              <a:t>Written lessons </a:t>
            </a:r>
          </a:p>
          <a:p>
            <a:pPr marL="0" indent="0">
              <a:buNone/>
            </a:pPr>
            <a:r>
              <a:rPr lang="en-US" sz="2800" dirty="0"/>
              <a:t>Group leader, </a:t>
            </a:r>
          </a:p>
          <a:p>
            <a:pPr marL="0" indent="0">
              <a:buNone/>
            </a:pPr>
            <a:r>
              <a:rPr lang="en-US" sz="2800" dirty="0"/>
              <a:t>Relationships of the group members</a:t>
            </a:r>
          </a:p>
        </p:txBody>
      </p:sp>
    </p:spTree>
    <p:extLst>
      <p:ext uri="{BB962C8B-B14F-4D97-AF65-F5344CB8AC3E}">
        <p14:creationId xmlns:p14="http://schemas.microsoft.com/office/powerpoint/2010/main" val="1299369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2BD6C-1CBA-DC09-C548-CA19D8FFFF0D}"/>
              </a:ext>
            </a:extLst>
          </p:cNvPr>
          <p:cNvSpPr>
            <a:spLocks noGrp="1"/>
          </p:cNvSpPr>
          <p:nvPr>
            <p:ph type="title"/>
          </p:nvPr>
        </p:nvSpPr>
        <p:spPr/>
        <p:txBody>
          <a:bodyPr/>
          <a:lstStyle/>
          <a:p>
            <a:r>
              <a:rPr lang="en-US" dirty="0"/>
              <a:t>Activity – Home assignment </a:t>
            </a:r>
          </a:p>
        </p:txBody>
      </p:sp>
      <p:sp>
        <p:nvSpPr>
          <p:cNvPr id="3" name="Content Placeholder 2">
            <a:extLst>
              <a:ext uri="{FF2B5EF4-FFF2-40B4-BE49-F238E27FC236}">
                <a16:creationId xmlns:a16="http://schemas.microsoft.com/office/drawing/2014/main" id="{BE20B47A-5957-7B78-EDCF-51C6FA1D2A8A}"/>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2800" dirty="0">
                <a:effectLst/>
                <a:ea typeface="DengXian" panose="02010600030101010101" pitchFamily="2" charset="-122"/>
                <a:cs typeface="Times New Roman" panose="02020603050405020304" pitchFamily="18" charset="0"/>
              </a:rPr>
              <a:t>With the same group, use the bonus principle to develop a home assignment for the lesson “Obeying in Word.” </a:t>
            </a:r>
          </a:p>
          <a:p>
            <a:pPr marL="342900" marR="0" lvl="0" indent="-342900">
              <a:lnSpc>
                <a:spcPct val="107000"/>
              </a:lnSpc>
              <a:spcBef>
                <a:spcPts val="0"/>
              </a:spcBef>
              <a:spcAft>
                <a:spcPts val="800"/>
              </a:spcAft>
              <a:buFont typeface="+mj-lt"/>
              <a:buAutoNum type="arabicPeriod"/>
            </a:pPr>
            <a:r>
              <a:rPr lang="en-US" sz="2800" dirty="0">
                <a:effectLst/>
                <a:ea typeface="DengXian" panose="02010600030101010101" pitchFamily="2" charset="-122"/>
                <a:cs typeface="Times New Roman" panose="02020603050405020304" pitchFamily="18" charset="0"/>
              </a:rPr>
              <a:t>Choose one member to share the assignment with the larger group. </a:t>
            </a:r>
          </a:p>
        </p:txBody>
      </p:sp>
    </p:spTree>
    <p:extLst>
      <p:ext uri="{BB962C8B-B14F-4D97-AF65-F5344CB8AC3E}">
        <p14:creationId xmlns:p14="http://schemas.microsoft.com/office/powerpoint/2010/main" val="4172280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FAD14-2E57-D2E2-6A3A-02DBF67683D7}"/>
              </a:ext>
            </a:extLst>
          </p:cNvPr>
          <p:cNvSpPr>
            <a:spLocks noGrp="1"/>
          </p:cNvSpPr>
          <p:nvPr>
            <p:ph type="title"/>
          </p:nvPr>
        </p:nvSpPr>
        <p:spPr/>
        <p:txBody>
          <a:bodyPr/>
          <a:lstStyle/>
          <a:p>
            <a:r>
              <a:rPr lang="en-US" dirty="0"/>
              <a:t>Q and A – Review  </a:t>
            </a:r>
          </a:p>
        </p:txBody>
      </p:sp>
      <p:sp>
        <p:nvSpPr>
          <p:cNvPr id="3" name="Content Placeholder 2">
            <a:extLst>
              <a:ext uri="{FF2B5EF4-FFF2-40B4-BE49-F238E27FC236}">
                <a16:creationId xmlns:a16="http://schemas.microsoft.com/office/drawing/2014/main" id="{3E2998AE-3F89-C011-8C54-0A6C23C576A9}"/>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mj-lt"/>
              <a:buAutoNum type="arabicPeriod"/>
            </a:pPr>
            <a:r>
              <a:rPr lang="en-US" sz="2800" dirty="0">
                <a:effectLst/>
                <a:ea typeface="DengXian" panose="02010600030101010101" pitchFamily="2" charset="-122"/>
                <a:cs typeface="Times New Roman" panose="02020603050405020304" pitchFamily="18" charset="0"/>
              </a:rPr>
              <a:t>Reflect on the principles and activities we just did and write down one or two thoughts that you want to remember. </a:t>
            </a:r>
          </a:p>
          <a:p>
            <a:pPr marL="342900" marR="0" lvl="0" indent="-342900">
              <a:lnSpc>
                <a:spcPct val="107000"/>
              </a:lnSpc>
              <a:spcBef>
                <a:spcPts val="0"/>
              </a:spcBef>
              <a:spcAft>
                <a:spcPts val="0"/>
              </a:spcAft>
              <a:buFont typeface="+mj-lt"/>
              <a:buAutoNum type="arabicPeriod"/>
            </a:pPr>
            <a:r>
              <a:rPr lang="en-US" sz="2800" dirty="0">
                <a:effectLst/>
                <a:ea typeface="DengXian" panose="02010600030101010101" pitchFamily="2" charset="-122"/>
                <a:cs typeface="Times New Roman" panose="02020603050405020304" pitchFamily="18" charset="0"/>
              </a:rPr>
              <a:t>Write down one or two questions you would like to ask the facilitators. </a:t>
            </a:r>
          </a:p>
        </p:txBody>
      </p:sp>
    </p:spTree>
    <p:extLst>
      <p:ext uri="{BB962C8B-B14F-4D97-AF65-F5344CB8AC3E}">
        <p14:creationId xmlns:p14="http://schemas.microsoft.com/office/powerpoint/2010/main" val="946598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327ED-B866-CB52-C05C-296692B418B1}"/>
              </a:ext>
            </a:extLst>
          </p:cNvPr>
          <p:cNvSpPr>
            <a:spLocks noGrp="1"/>
          </p:cNvSpPr>
          <p:nvPr>
            <p:ph type="title"/>
          </p:nvPr>
        </p:nvSpPr>
        <p:spPr/>
        <p:txBody>
          <a:bodyPr/>
          <a:lstStyle/>
          <a:p>
            <a:r>
              <a:rPr lang="en-US" dirty="0"/>
              <a:t>Bring it home – Your training curriculum </a:t>
            </a:r>
          </a:p>
        </p:txBody>
      </p:sp>
      <p:sp>
        <p:nvSpPr>
          <p:cNvPr id="3" name="Content Placeholder 2">
            <a:extLst>
              <a:ext uri="{FF2B5EF4-FFF2-40B4-BE49-F238E27FC236}">
                <a16:creationId xmlns:a16="http://schemas.microsoft.com/office/drawing/2014/main" id="{0F489CD4-B60D-7FC3-5CD0-74788F2F26D9}"/>
              </a:ext>
            </a:extLst>
          </p:cNvPr>
          <p:cNvSpPr>
            <a:spLocks noGrp="1"/>
          </p:cNvSpPr>
          <p:nvPr>
            <p:ph idx="1"/>
          </p:nvPr>
        </p:nvSpPr>
        <p:spPr/>
        <p:txBody>
          <a:bodyPr>
            <a:normAutofit/>
          </a:bodyPr>
          <a:lstStyle/>
          <a:p>
            <a:pPr marL="0" indent="0">
              <a:buNone/>
            </a:pPr>
            <a:r>
              <a:rPr lang="en-US" sz="2800" dirty="0">
                <a:effectLst/>
                <a:ea typeface="DengXian" panose="02010600030101010101" pitchFamily="2" charset="-122"/>
                <a:cs typeface="Times New Roman" panose="02020603050405020304" pitchFamily="18" charset="0"/>
              </a:rPr>
              <a:t>Write down two or three ideas you have about how you might implement these principles into your own training curriculum. </a:t>
            </a:r>
            <a:endParaRPr lang="en-US" sz="2800" dirty="0"/>
          </a:p>
        </p:txBody>
      </p:sp>
    </p:spTree>
    <p:extLst>
      <p:ext uri="{BB962C8B-B14F-4D97-AF65-F5344CB8AC3E}">
        <p14:creationId xmlns:p14="http://schemas.microsoft.com/office/powerpoint/2010/main" val="6916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893A9-344C-94BA-4AA6-BF0B21B2F607}"/>
              </a:ext>
            </a:extLst>
          </p:cNvPr>
          <p:cNvSpPr>
            <a:spLocks noGrp="1"/>
          </p:cNvSpPr>
          <p:nvPr>
            <p:ph type="title"/>
          </p:nvPr>
        </p:nvSpPr>
        <p:spPr/>
        <p:txBody>
          <a:bodyPr/>
          <a:lstStyle/>
          <a:p>
            <a:r>
              <a:rPr lang="en-US" dirty="0"/>
              <a:t>Assignment for session 2 </a:t>
            </a:r>
          </a:p>
        </p:txBody>
      </p:sp>
      <p:sp>
        <p:nvSpPr>
          <p:cNvPr id="3" name="Content Placeholder 2">
            <a:extLst>
              <a:ext uri="{FF2B5EF4-FFF2-40B4-BE49-F238E27FC236}">
                <a16:creationId xmlns:a16="http://schemas.microsoft.com/office/drawing/2014/main" id="{C28CA454-5B23-CFE5-029C-F9557E27D5D7}"/>
              </a:ext>
            </a:extLst>
          </p:cNvPr>
          <p:cNvSpPr>
            <a:spLocks noGrp="1"/>
          </p:cNvSpPr>
          <p:nvPr>
            <p:ph idx="1"/>
          </p:nvPr>
        </p:nvSpPr>
        <p:spPr/>
        <p:txBody>
          <a:bodyPr>
            <a:normAutofit/>
          </a:bodyPr>
          <a:lstStyle/>
          <a:p>
            <a:pPr marL="0" indent="0">
              <a:buNone/>
            </a:pPr>
            <a:r>
              <a:rPr lang="en-US" sz="2800" dirty="0"/>
              <a:t>How would you assess these life changing principles? </a:t>
            </a:r>
          </a:p>
          <a:p>
            <a:pPr marL="0" indent="0">
              <a:buNone/>
            </a:pPr>
            <a:r>
              <a:rPr lang="en-US" sz="2800" dirty="0"/>
              <a:t>Talk with someone about this before tomorrow's session.   </a:t>
            </a:r>
          </a:p>
        </p:txBody>
      </p:sp>
    </p:spTree>
    <p:extLst>
      <p:ext uri="{BB962C8B-B14F-4D97-AF65-F5344CB8AC3E}">
        <p14:creationId xmlns:p14="http://schemas.microsoft.com/office/powerpoint/2010/main" val="2078339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31A9-6CA3-C7C7-21F1-B81114B043DC}"/>
              </a:ext>
            </a:extLst>
          </p:cNvPr>
          <p:cNvSpPr>
            <a:spLocks noGrp="1"/>
          </p:cNvSpPr>
          <p:nvPr>
            <p:ph type="title"/>
          </p:nvPr>
        </p:nvSpPr>
        <p:spPr/>
        <p:txBody>
          <a:bodyPr/>
          <a:lstStyle/>
          <a:p>
            <a:r>
              <a:rPr lang="en-US" dirty="0"/>
              <a:t>Is application life changing? </a:t>
            </a:r>
          </a:p>
        </p:txBody>
      </p:sp>
      <p:sp>
        <p:nvSpPr>
          <p:cNvPr id="3" name="Content Placeholder 2">
            <a:extLst>
              <a:ext uri="{FF2B5EF4-FFF2-40B4-BE49-F238E27FC236}">
                <a16:creationId xmlns:a16="http://schemas.microsoft.com/office/drawing/2014/main" id="{2BF31DCF-D349-89FD-031E-1E9B8ED42995}"/>
              </a:ext>
            </a:extLst>
          </p:cNvPr>
          <p:cNvSpPr>
            <a:spLocks noGrp="1"/>
          </p:cNvSpPr>
          <p:nvPr>
            <p:ph idx="1"/>
          </p:nvPr>
        </p:nvSpPr>
        <p:spPr/>
        <p:txBody>
          <a:bodyPr>
            <a:normAutofit/>
          </a:bodyPr>
          <a:lstStyle/>
          <a:p>
            <a:pPr marL="0" marR="0" lvl="0" indent="0">
              <a:lnSpc>
                <a:spcPct val="107000"/>
              </a:lnSpc>
              <a:spcBef>
                <a:spcPts val="0"/>
              </a:spcBef>
              <a:spcAft>
                <a:spcPts val="800"/>
              </a:spcAft>
              <a:buNone/>
            </a:pPr>
            <a:r>
              <a:rPr lang="en-US" sz="2800" dirty="0">
                <a:effectLst/>
                <a:ea typeface="DengXian" panose="02010600030101010101" pitchFamily="2" charset="-122"/>
                <a:cs typeface="Times New Roman" panose="02020603050405020304" pitchFamily="18" charset="0"/>
              </a:rPr>
              <a:t>What do you think of when you think of application? </a:t>
            </a:r>
          </a:p>
          <a:p>
            <a:pPr marL="0" marR="0" lvl="0" indent="0">
              <a:lnSpc>
                <a:spcPct val="107000"/>
              </a:lnSpc>
              <a:spcBef>
                <a:spcPts val="0"/>
              </a:spcBef>
              <a:spcAft>
                <a:spcPts val="800"/>
              </a:spcAft>
              <a:buNone/>
            </a:pPr>
            <a:r>
              <a:rPr lang="en-US" sz="2800" dirty="0">
                <a:effectLst/>
                <a:ea typeface="DengXian" panose="02010600030101010101" pitchFamily="2" charset="-122"/>
                <a:cs typeface="Times New Roman" panose="02020603050405020304" pitchFamily="18" charset="0"/>
              </a:rPr>
              <a:t>How is application presented in the curriculum you use? Is it a list at the end of the chapter? Is there more? Describe that. </a:t>
            </a:r>
          </a:p>
          <a:p>
            <a:pPr marL="0" marR="0" lvl="0" indent="0">
              <a:lnSpc>
                <a:spcPct val="107000"/>
              </a:lnSpc>
              <a:spcBef>
                <a:spcPts val="0"/>
              </a:spcBef>
              <a:spcAft>
                <a:spcPts val="800"/>
              </a:spcAft>
              <a:buNone/>
            </a:pPr>
            <a:r>
              <a:rPr lang="en-US" sz="2800" dirty="0">
                <a:effectLst/>
                <a:ea typeface="DengXian" panose="02010600030101010101" pitchFamily="2" charset="-122"/>
                <a:cs typeface="Times New Roman" panose="02020603050405020304" pitchFamily="18" charset="0"/>
              </a:rPr>
              <a:t>Would you describe your training to be life changing? </a:t>
            </a:r>
          </a:p>
          <a:p>
            <a:pPr marL="0" marR="0" lvl="0" indent="0">
              <a:lnSpc>
                <a:spcPct val="107000"/>
              </a:lnSpc>
              <a:spcBef>
                <a:spcPts val="0"/>
              </a:spcBef>
              <a:spcAft>
                <a:spcPts val="800"/>
              </a:spcAft>
              <a:buNone/>
            </a:pPr>
            <a:r>
              <a:rPr lang="en-US" sz="2800" dirty="0">
                <a:effectLst/>
                <a:ea typeface="DengXian" panose="02010600030101010101" pitchFamily="2" charset="-122"/>
                <a:cs typeface="Times New Roman" panose="02020603050405020304" pitchFamily="18" charset="0"/>
              </a:rPr>
              <a:t>If so, how do you assess life change? </a:t>
            </a:r>
          </a:p>
        </p:txBody>
      </p:sp>
    </p:spTree>
    <p:extLst>
      <p:ext uri="{BB962C8B-B14F-4D97-AF65-F5344CB8AC3E}">
        <p14:creationId xmlns:p14="http://schemas.microsoft.com/office/powerpoint/2010/main" val="302714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1AFED-C12C-7D1F-A27E-DEE6B6BAE0FD}"/>
              </a:ext>
            </a:extLst>
          </p:cNvPr>
          <p:cNvSpPr>
            <a:spLocks noGrp="1"/>
          </p:cNvSpPr>
          <p:nvPr>
            <p:ph type="title"/>
          </p:nvPr>
        </p:nvSpPr>
        <p:spPr/>
        <p:txBody>
          <a:bodyPr/>
          <a:lstStyle/>
          <a:p>
            <a:r>
              <a:rPr lang="en-US" dirty="0"/>
              <a:t>Objectives - we will </a:t>
            </a:r>
          </a:p>
        </p:txBody>
      </p:sp>
      <p:sp>
        <p:nvSpPr>
          <p:cNvPr id="3" name="Content Placeholder 2">
            <a:extLst>
              <a:ext uri="{FF2B5EF4-FFF2-40B4-BE49-F238E27FC236}">
                <a16:creationId xmlns:a16="http://schemas.microsoft.com/office/drawing/2014/main" id="{C362721B-CA40-3D5D-D748-C3685E9332EE}"/>
              </a:ext>
            </a:extLst>
          </p:cNvPr>
          <p:cNvSpPr>
            <a:spLocks noGrp="1"/>
          </p:cNvSpPr>
          <p:nvPr>
            <p:ph idx="1"/>
          </p:nvPr>
        </p:nvSpPr>
        <p:spPr/>
        <p:txBody>
          <a:bodyPr>
            <a:noAutofit/>
          </a:bodyPr>
          <a:lstStyle/>
          <a:p>
            <a:pPr marL="0" indent="0">
              <a:buNone/>
            </a:pPr>
            <a:r>
              <a:rPr lang="en-US" sz="2800" dirty="0"/>
              <a:t>Provide an overview of life changing learning principles</a:t>
            </a:r>
          </a:p>
          <a:p>
            <a:pPr marL="0" indent="0">
              <a:buNone/>
            </a:pPr>
            <a:r>
              <a:rPr lang="en-US" sz="2800" dirty="0"/>
              <a:t>Provide you with sample lessons that show ways that others have used these principles </a:t>
            </a:r>
          </a:p>
          <a:p>
            <a:pPr marL="0" indent="0">
              <a:buNone/>
            </a:pPr>
            <a:r>
              <a:rPr lang="en-US" sz="2800" dirty="0"/>
              <a:t>Provide you with opportunities to work on lessons from your own curriculum </a:t>
            </a:r>
          </a:p>
        </p:txBody>
      </p:sp>
    </p:spTree>
    <p:extLst>
      <p:ext uri="{BB962C8B-B14F-4D97-AF65-F5344CB8AC3E}">
        <p14:creationId xmlns:p14="http://schemas.microsoft.com/office/powerpoint/2010/main" val="214057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BDE7D-3821-62F2-F04B-AC4ADECF1667}"/>
              </a:ext>
            </a:extLst>
          </p:cNvPr>
          <p:cNvSpPr>
            <a:spLocks noGrp="1"/>
          </p:cNvSpPr>
          <p:nvPr>
            <p:ph type="title"/>
          </p:nvPr>
        </p:nvSpPr>
        <p:spPr/>
        <p:txBody>
          <a:bodyPr/>
          <a:lstStyle/>
          <a:p>
            <a:r>
              <a:rPr lang="en-US" dirty="0"/>
              <a:t>Objectives – you will be able to </a:t>
            </a:r>
          </a:p>
        </p:txBody>
      </p:sp>
      <p:sp>
        <p:nvSpPr>
          <p:cNvPr id="3" name="Content Placeholder 2">
            <a:extLst>
              <a:ext uri="{FF2B5EF4-FFF2-40B4-BE49-F238E27FC236}">
                <a16:creationId xmlns:a16="http://schemas.microsoft.com/office/drawing/2014/main" id="{6293F97E-A202-EDF9-CE9C-53A55383EF05}"/>
              </a:ext>
            </a:extLst>
          </p:cNvPr>
          <p:cNvSpPr>
            <a:spLocks noGrp="1"/>
          </p:cNvSpPr>
          <p:nvPr>
            <p:ph idx="1"/>
          </p:nvPr>
        </p:nvSpPr>
        <p:spPr/>
        <p:txBody>
          <a:bodyPr>
            <a:noAutofit/>
          </a:bodyPr>
          <a:lstStyle/>
          <a:p>
            <a:pPr marL="0" indent="0">
              <a:buNone/>
            </a:pPr>
            <a:r>
              <a:rPr lang="en-US" sz="2800" dirty="0"/>
              <a:t>Reference some of the life-changing-learning principles that you can use in your training materials</a:t>
            </a:r>
          </a:p>
          <a:p>
            <a:pPr marL="0" indent="0">
              <a:buNone/>
            </a:pPr>
            <a:r>
              <a:rPr lang="en-US" sz="2800" dirty="0"/>
              <a:t>Point out ways that others have incorporated those principles in their training </a:t>
            </a:r>
          </a:p>
          <a:p>
            <a:pPr marL="0" indent="0">
              <a:buNone/>
            </a:pPr>
            <a:r>
              <a:rPr lang="en-US" sz="2800" dirty="0"/>
              <a:t>Use those principles in your own training materials</a:t>
            </a:r>
          </a:p>
        </p:txBody>
      </p:sp>
    </p:spTree>
    <p:extLst>
      <p:ext uri="{BB962C8B-B14F-4D97-AF65-F5344CB8AC3E}">
        <p14:creationId xmlns:p14="http://schemas.microsoft.com/office/powerpoint/2010/main" val="259764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2269B-5708-97FA-1F77-E0867986A207}"/>
              </a:ext>
            </a:extLst>
          </p:cNvPr>
          <p:cNvSpPr>
            <a:spLocks noGrp="1"/>
          </p:cNvSpPr>
          <p:nvPr>
            <p:ph type="title"/>
          </p:nvPr>
        </p:nvSpPr>
        <p:spPr/>
        <p:txBody>
          <a:bodyPr/>
          <a:lstStyle/>
          <a:p>
            <a:r>
              <a:rPr lang="en-US" dirty="0"/>
              <a:t>Life Change – deeper than application </a:t>
            </a:r>
          </a:p>
        </p:txBody>
      </p:sp>
      <p:sp>
        <p:nvSpPr>
          <p:cNvPr id="3" name="Content Placeholder 2">
            <a:extLst>
              <a:ext uri="{FF2B5EF4-FFF2-40B4-BE49-F238E27FC236}">
                <a16:creationId xmlns:a16="http://schemas.microsoft.com/office/drawing/2014/main" id="{5084E0DE-F394-235C-2256-2F2A157BB8CA}"/>
              </a:ext>
            </a:extLst>
          </p:cNvPr>
          <p:cNvSpPr>
            <a:spLocks noGrp="1"/>
          </p:cNvSpPr>
          <p:nvPr>
            <p:ph idx="1"/>
          </p:nvPr>
        </p:nvSpPr>
        <p:spPr/>
        <p:txBody>
          <a:bodyPr>
            <a:normAutofit/>
          </a:bodyPr>
          <a:lstStyle/>
          <a:p>
            <a:pPr marL="0" indent="0">
              <a:buNone/>
            </a:pPr>
            <a:r>
              <a:rPr lang="en-US" sz="2800" dirty="0">
                <a:effectLst/>
                <a:ea typeface="DengXian" panose="02010600030101010101" pitchFamily="2" charset="-122"/>
                <a:cs typeface="Times New Roman" panose="02020603050405020304" pitchFamily="18" charset="0"/>
              </a:rPr>
              <a:t>How many sermons have you listened to this year? </a:t>
            </a:r>
          </a:p>
          <a:p>
            <a:pPr marL="0" indent="0">
              <a:buNone/>
            </a:pPr>
            <a:r>
              <a:rPr lang="en-US" sz="2800" dirty="0"/>
              <a:t>“Your sermon changed my life!” </a:t>
            </a:r>
          </a:p>
        </p:txBody>
      </p:sp>
    </p:spTree>
    <p:extLst>
      <p:ext uri="{BB962C8B-B14F-4D97-AF65-F5344CB8AC3E}">
        <p14:creationId xmlns:p14="http://schemas.microsoft.com/office/powerpoint/2010/main" val="77273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ACF25-FAD4-24E1-8A70-26B26B86D2C8}"/>
              </a:ext>
            </a:extLst>
          </p:cNvPr>
          <p:cNvSpPr>
            <a:spLocks noGrp="1"/>
          </p:cNvSpPr>
          <p:nvPr>
            <p:ph type="title"/>
          </p:nvPr>
        </p:nvSpPr>
        <p:spPr/>
        <p:txBody>
          <a:bodyPr/>
          <a:lstStyle/>
          <a:p>
            <a:r>
              <a:rPr lang="en-US" dirty="0"/>
              <a:t>Principle #1 – Aimed at people not doing so well </a:t>
            </a:r>
          </a:p>
        </p:txBody>
      </p:sp>
      <p:sp>
        <p:nvSpPr>
          <p:cNvPr id="3" name="Content Placeholder 2">
            <a:extLst>
              <a:ext uri="{FF2B5EF4-FFF2-40B4-BE49-F238E27FC236}">
                <a16:creationId xmlns:a16="http://schemas.microsoft.com/office/drawing/2014/main" id="{70ED0D6C-F679-E140-C230-12DCC3CE923E}"/>
              </a:ext>
            </a:extLst>
          </p:cNvPr>
          <p:cNvSpPr>
            <a:spLocks noGrp="1"/>
          </p:cNvSpPr>
          <p:nvPr>
            <p:ph idx="1"/>
          </p:nvPr>
        </p:nvSpPr>
        <p:spPr/>
        <p:txBody>
          <a:bodyPr>
            <a:normAutofit/>
          </a:bodyPr>
          <a:lstStyle/>
          <a:p>
            <a:pPr marL="0" indent="0">
              <a:buNone/>
            </a:pPr>
            <a:r>
              <a:rPr lang="en-US" sz="2800" dirty="0"/>
              <a:t>Carefully review </a:t>
            </a:r>
          </a:p>
          <a:p>
            <a:pPr marL="0" indent="0">
              <a:buNone/>
            </a:pPr>
            <a:r>
              <a:rPr lang="en-US" sz="2800" dirty="0"/>
              <a:t>Not for everyone </a:t>
            </a:r>
          </a:p>
          <a:p>
            <a:pPr marL="0" indent="0">
              <a:buNone/>
            </a:pPr>
            <a:r>
              <a:rPr lang="en-US" sz="2800" dirty="0"/>
              <a:t>Growth process </a:t>
            </a:r>
          </a:p>
          <a:p>
            <a:pPr marL="0" indent="0">
              <a:buNone/>
            </a:pPr>
            <a:r>
              <a:rPr lang="en-US" sz="2800" dirty="0"/>
              <a:t>Situation specific </a:t>
            </a:r>
          </a:p>
          <a:p>
            <a:pPr marL="0" indent="0">
              <a:buNone/>
            </a:pPr>
            <a:endParaRPr lang="en-US" sz="2800" dirty="0"/>
          </a:p>
        </p:txBody>
      </p:sp>
    </p:spTree>
    <p:extLst>
      <p:ext uri="{BB962C8B-B14F-4D97-AF65-F5344CB8AC3E}">
        <p14:creationId xmlns:p14="http://schemas.microsoft.com/office/powerpoint/2010/main" val="4202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6997-64E3-2244-E2DC-2F5AF71B6258}"/>
              </a:ext>
            </a:extLst>
          </p:cNvPr>
          <p:cNvSpPr>
            <a:spLocks noGrp="1"/>
          </p:cNvSpPr>
          <p:nvPr>
            <p:ph type="title"/>
          </p:nvPr>
        </p:nvSpPr>
        <p:spPr/>
        <p:txBody>
          <a:bodyPr/>
          <a:lstStyle/>
          <a:p>
            <a:r>
              <a:rPr lang="en-US" dirty="0"/>
              <a:t>Principle #2 – Intentionally life changing </a:t>
            </a:r>
          </a:p>
        </p:txBody>
      </p:sp>
      <p:sp>
        <p:nvSpPr>
          <p:cNvPr id="3" name="Content Placeholder 2">
            <a:extLst>
              <a:ext uri="{FF2B5EF4-FFF2-40B4-BE49-F238E27FC236}">
                <a16:creationId xmlns:a16="http://schemas.microsoft.com/office/drawing/2014/main" id="{0253BD2C-89EC-EE10-9A15-44619E47AA37}"/>
              </a:ext>
            </a:extLst>
          </p:cNvPr>
          <p:cNvSpPr>
            <a:spLocks noGrp="1"/>
          </p:cNvSpPr>
          <p:nvPr>
            <p:ph idx="1"/>
          </p:nvPr>
        </p:nvSpPr>
        <p:spPr/>
        <p:txBody>
          <a:bodyPr>
            <a:normAutofit/>
          </a:bodyPr>
          <a:lstStyle/>
          <a:p>
            <a:pPr marL="0" indent="0">
              <a:buNone/>
            </a:pPr>
            <a:r>
              <a:rPr lang="en-US" sz="2800" dirty="0"/>
              <a:t>Not in one lesson </a:t>
            </a:r>
          </a:p>
          <a:p>
            <a:pPr marL="0" indent="0">
              <a:buNone/>
            </a:pPr>
            <a:r>
              <a:rPr lang="en-US" sz="2800" dirty="0"/>
              <a:t>Over time </a:t>
            </a:r>
          </a:p>
          <a:p>
            <a:pPr marL="0" indent="0">
              <a:buNone/>
            </a:pPr>
            <a:r>
              <a:rPr lang="en-US" sz="2800" dirty="0"/>
              <a:t>With others </a:t>
            </a:r>
          </a:p>
          <a:p>
            <a:pPr marL="0" indent="0">
              <a:buNone/>
            </a:pPr>
            <a:r>
              <a:rPr lang="en-US" sz="2800" dirty="0"/>
              <a:t>Practice, reflect, practice, repeat (ARA) </a:t>
            </a:r>
          </a:p>
          <a:p>
            <a:pPr marL="0" indent="0">
              <a:buNone/>
            </a:pPr>
            <a:r>
              <a:rPr lang="en-US" sz="2800" dirty="0"/>
              <a:t>The group grows together </a:t>
            </a:r>
          </a:p>
        </p:txBody>
      </p:sp>
    </p:spTree>
    <p:extLst>
      <p:ext uri="{BB962C8B-B14F-4D97-AF65-F5344CB8AC3E}">
        <p14:creationId xmlns:p14="http://schemas.microsoft.com/office/powerpoint/2010/main" val="2156009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8B466-FE66-8031-73A7-7730EF787E56}"/>
              </a:ext>
            </a:extLst>
          </p:cNvPr>
          <p:cNvSpPr>
            <a:spLocks noGrp="1"/>
          </p:cNvSpPr>
          <p:nvPr>
            <p:ph type="title"/>
          </p:nvPr>
        </p:nvSpPr>
        <p:spPr/>
        <p:txBody>
          <a:bodyPr/>
          <a:lstStyle/>
          <a:p>
            <a:r>
              <a:rPr lang="en-US" dirty="0"/>
              <a:t>Principle # 3 – Domains of learning </a:t>
            </a:r>
          </a:p>
        </p:txBody>
      </p:sp>
      <p:sp>
        <p:nvSpPr>
          <p:cNvPr id="3" name="Content Placeholder 2">
            <a:extLst>
              <a:ext uri="{FF2B5EF4-FFF2-40B4-BE49-F238E27FC236}">
                <a16:creationId xmlns:a16="http://schemas.microsoft.com/office/drawing/2014/main" id="{278C6D3A-ADEC-89A5-C228-3C3E919DECA1}"/>
              </a:ext>
            </a:extLst>
          </p:cNvPr>
          <p:cNvSpPr>
            <a:spLocks noGrp="1"/>
          </p:cNvSpPr>
          <p:nvPr>
            <p:ph idx="1"/>
          </p:nvPr>
        </p:nvSpPr>
        <p:spPr/>
        <p:txBody>
          <a:bodyPr>
            <a:normAutofit/>
          </a:bodyPr>
          <a:lstStyle/>
          <a:p>
            <a:pPr marL="0" indent="0">
              <a:buNone/>
            </a:pPr>
            <a:r>
              <a:rPr lang="en-US" sz="2800" dirty="0"/>
              <a:t>Cognitive, affective, psychomotor </a:t>
            </a:r>
          </a:p>
          <a:p>
            <a:pPr marL="0" indent="0">
              <a:buNone/>
            </a:pPr>
            <a:r>
              <a:rPr lang="en-US" sz="2800" dirty="0"/>
              <a:t>Know, be, do </a:t>
            </a:r>
          </a:p>
          <a:p>
            <a:pPr marL="0" indent="0">
              <a:buNone/>
            </a:pPr>
            <a:r>
              <a:rPr lang="en-US" sz="2800" dirty="0"/>
              <a:t>Relationships </a:t>
            </a:r>
          </a:p>
          <a:p>
            <a:pPr marL="0" indent="0" algn="ctr">
              <a:buNone/>
            </a:pPr>
            <a:r>
              <a:rPr lang="en-US" sz="4000" dirty="0"/>
              <a:t>Know, be, do, relate </a:t>
            </a:r>
          </a:p>
        </p:txBody>
      </p:sp>
    </p:spTree>
    <p:extLst>
      <p:ext uri="{BB962C8B-B14F-4D97-AF65-F5344CB8AC3E}">
        <p14:creationId xmlns:p14="http://schemas.microsoft.com/office/powerpoint/2010/main" val="3482525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6DDCE-1587-8178-7E78-2534B403BDF8}"/>
              </a:ext>
            </a:extLst>
          </p:cNvPr>
          <p:cNvSpPr>
            <a:spLocks noGrp="1"/>
          </p:cNvSpPr>
          <p:nvPr>
            <p:ph type="title"/>
          </p:nvPr>
        </p:nvSpPr>
        <p:spPr/>
        <p:txBody>
          <a:bodyPr/>
          <a:lstStyle/>
          <a:p>
            <a:r>
              <a:rPr lang="en-US" dirty="0"/>
              <a:t>Domains of learning – Assessment </a:t>
            </a:r>
          </a:p>
        </p:txBody>
      </p:sp>
      <p:sp>
        <p:nvSpPr>
          <p:cNvPr id="3" name="Content Placeholder 2">
            <a:extLst>
              <a:ext uri="{FF2B5EF4-FFF2-40B4-BE49-F238E27FC236}">
                <a16:creationId xmlns:a16="http://schemas.microsoft.com/office/drawing/2014/main" id="{DB5D3C1A-D2A1-6BA2-C5CD-02F07F6A9B2F}"/>
              </a:ext>
            </a:extLst>
          </p:cNvPr>
          <p:cNvSpPr>
            <a:spLocks noGrp="1"/>
          </p:cNvSpPr>
          <p:nvPr>
            <p:ph idx="1"/>
          </p:nvPr>
        </p:nvSpPr>
        <p:spPr/>
        <p:txBody>
          <a:bodyPr>
            <a:normAutofit/>
          </a:bodyPr>
          <a:lstStyle/>
          <a:p>
            <a:pPr marL="0" indent="0">
              <a:buNone/>
            </a:pPr>
            <a:r>
              <a:rPr lang="en-US" sz="2800" dirty="0"/>
              <a:t>Assessment will include more than knowledge</a:t>
            </a:r>
          </a:p>
          <a:p>
            <a:pPr marL="0" indent="0">
              <a:buNone/>
            </a:pPr>
            <a:r>
              <a:rPr lang="en-US" sz="2800" dirty="0"/>
              <a:t>Includes other domains </a:t>
            </a:r>
          </a:p>
          <a:p>
            <a:pPr marL="0" indent="0">
              <a:buNone/>
            </a:pPr>
            <a:r>
              <a:rPr lang="en-US" sz="2800" dirty="0"/>
              <a:t>But how do you assess feelings? Attitudes? Relationships? </a:t>
            </a:r>
          </a:p>
        </p:txBody>
      </p:sp>
    </p:spTree>
    <p:extLst>
      <p:ext uri="{BB962C8B-B14F-4D97-AF65-F5344CB8AC3E}">
        <p14:creationId xmlns:p14="http://schemas.microsoft.com/office/powerpoint/2010/main" val="3608739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1460</TotalTime>
  <Words>1903</Words>
  <Application>Microsoft Office PowerPoint</Application>
  <PresentationFormat>Widescreen</PresentationFormat>
  <Paragraphs>148</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Calibri Light</vt:lpstr>
      <vt:lpstr>Century Gothic</vt:lpstr>
      <vt:lpstr>Symbol</vt:lpstr>
      <vt:lpstr>Wingdings 2</vt:lpstr>
      <vt:lpstr>Quotable</vt:lpstr>
      <vt:lpstr>Life Changing Learning </vt:lpstr>
      <vt:lpstr>Is application life changing? </vt:lpstr>
      <vt:lpstr>Objectives - we will </vt:lpstr>
      <vt:lpstr>Objectives – you will be able to </vt:lpstr>
      <vt:lpstr>Life Change – deeper than application </vt:lpstr>
      <vt:lpstr>Principle #1 – Aimed at people not doing so well </vt:lpstr>
      <vt:lpstr>Principle #2 – Intentionally life changing </vt:lpstr>
      <vt:lpstr>Principle # 3 – Domains of learning </vt:lpstr>
      <vt:lpstr>Domains of learning – Assessment </vt:lpstr>
      <vt:lpstr>Principle #4 – Beyond the classroom </vt:lpstr>
      <vt:lpstr>Reflect </vt:lpstr>
      <vt:lpstr>Sample TEE lesson –Abundant Life </vt:lpstr>
      <vt:lpstr>Group discussion </vt:lpstr>
      <vt:lpstr>Bonus principle – holistic  </vt:lpstr>
      <vt:lpstr>Activity – Home assignment </vt:lpstr>
      <vt:lpstr>Q and A – Review  </vt:lpstr>
      <vt:lpstr>Bring it home – Your training curriculum </vt:lpstr>
      <vt:lpstr>Assignment for session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Changing Learning </dc:title>
  <dc:creator>Nicholas Ivins</dc:creator>
  <cp:lastModifiedBy>Nicholas Ivins</cp:lastModifiedBy>
  <cp:revision>16</cp:revision>
  <dcterms:created xsi:type="dcterms:W3CDTF">2022-10-19T16:55:48Z</dcterms:created>
  <dcterms:modified xsi:type="dcterms:W3CDTF">2022-10-24T15:37:13Z</dcterms:modified>
</cp:coreProperties>
</file>