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ark@mongoliawoods.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What are obstacles to practical tasks in your context?"/>
          <p:cNvSpPr txBox="1"/>
          <p:nvPr>
            <p:ph type="body" idx="1"/>
          </p:nvPr>
        </p:nvSpPr>
        <p:spPr>
          <a:xfrm>
            <a:off x="1206500" y="1075927"/>
            <a:ext cx="21971000" cy="11136374"/>
          </a:xfrm>
          <a:prstGeom prst="rect">
            <a:avLst/>
          </a:prstGeom>
        </p:spPr>
        <p:txBody>
          <a:bodyPr/>
          <a:lstStyle>
            <a:lvl1pPr defTabSz="2023821">
              <a:defRPr spc="-207" sz="20750"/>
            </a:lvl1pPr>
          </a:lstStyle>
          <a:p>
            <a:pPr/>
            <a:r>
              <a:t>What are obstacles to practical tasks in your context?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extLst/>
          </a:blip>
          <a:stretch>
            <a:fillRect/>
          </a:stretch>
        </p:blipFill>
        <p:spPr>
          <a:xfrm>
            <a:off x="-41831" y="2878887"/>
            <a:ext cx="24121280" cy="892068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extLst/>
          </a:blip>
          <a:stretch>
            <a:fillRect/>
          </a:stretch>
        </p:blipFill>
        <p:spPr>
          <a:xfrm>
            <a:off x="127000" y="635000"/>
            <a:ext cx="24384000" cy="12700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John is leading a small group study of SEAN material. His students come from different churches and some are church leaders and very active in their churches but others are not active. They have been studying how to lead Bible studies and focusing on fac"/>
          <p:cNvSpPr txBox="1"/>
          <p:nvPr>
            <p:ph type="body" idx="1"/>
          </p:nvPr>
        </p:nvSpPr>
        <p:spPr>
          <a:xfrm>
            <a:off x="1206500" y="732712"/>
            <a:ext cx="21971000" cy="12475509"/>
          </a:xfrm>
          <a:prstGeom prst="rect">
            <a:avLst/>
          </a:prstGeom>
        </p:spPr>
        <p:txBody>
          <a:bodyPr/>
          <a:lstStyle/>
          <a:p>
            <a:pPr algn="l" defTabSz="1414236">
              <a:lnSpc>
                <a:spcPct val="100000"/>
              </a:lnSpc>
              <a:defRPr spc="-134" sz="6728"/>
            </a:pPr>
            <a:r>
              <a:t>           </a:t>
            </a:r>
            <a:r>
              <a:rPr>
                <a:latin typeface="+mn-lt"/>
                <a:ea typeface="+mn-ea"/>
                <a:cs typeface="+mn-cs"/>
                <a:sym typeface="Helvetica Neue"/>
              </a:rPr>
              <a:t>John is leading a small group study of SEAN material. His students come from different churches and some are church leaders and very active in their churches but others are not active. They have been studying how to lead Bible studies and focusing on facilitating and involving all participants. </a:t>
            </a:r>
            <a:endParaRPr>
              <a:latin typeface="+mn-lt"/>
              <a:ea typeface="+mn-ea"/>
              <a:cs typeface="+mn-cs"/>
              <a:sym typeface="Helvetica Neue"/>
            </a:endParaRPr>
          </a:p>
          <a:p>
            <a:pPr algn="l" defTabSz="1414236">
              <a:lnSpc>
                <a:spcPct val="100000"/>
              </a:lnSpc>
              <a:defRPr spc="-134" sz="6728">
                <a:latin typeface="+mn-lt"/>
                <a:ea typeface="+mn-ea"/>
                <a:cs typeface="+mn-cs"/>
                <a:sym typeface="Helvetica Neue"/>
              </a:defRPr>
            </a:pPr>
            <a:r>
              <a:t>	The practical assignment is for students to lead a Bible study or class on the fruit of the Spirit (Gal 5:22-23). John wants his students to improve but struggles to assess their practical assignments. </a:t>
            </a:r>
          </a:p>
          <a:p>
            <a:pPr algn="l" defTabSz="1414236">
              <a:lnSpc>
                <a:spcPct val="100000"/>
              </a:lnSpc>
              <a:defRPr spc="-134" sz="6728"/>
            </a:pPr>
            <a:r>
              <a:t>	</a:t>
            </a:r>
            <a:r>
              <a:rPr b="1">
                <a:latin typeface="+mn-lt"/>
                <a:ea typeface="+mn-ea"/>
                <a:cs typeface="+mn-cs"/>
                <a:sym typeface="Helvetica Neue"/>
              </a:rPr>
              <a:t>Help John design assessment(s) for this practical assignment.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How will you help John?"/>
          <p:cNvSpPr txBox="1"/>
          <p:nvPr>
            <p:ph type="body" sz="half" idx="1"/>
          </p:nvPr>
        </p:nvSpPr>
        <p:spPr>
          <a:prstGeom prst="rect">
            <a:avLst/>
          </a:prstGeom>
        </p:spPr>
        <p:txBody>
          <a:bodyPr/>
          <a:lstStyle>
            <a:lvl1pPr>
              <a:defRPr b="1" spc="-300" sz="15000">
                <a:latin typeface="+mn-lt"/>
                <a:ea typeface="+mn-ea"/>
                <a:cs typeface="+mn-cs"/>
                <a:sym typeface="Helvetica Neue"/>
              </a:defRPr>
            </a:lvl1pPr>
          </a:lstStyle>
          <a:p>
            <a:pPr/>
            <a:r>
              <a:t>How will you help John?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What comes to mind with:…"/>
          <p:cNvSpPr txBox="1"/>
          <p:nvPr>
            <p:ph type="body" idx="1"/>
          </p:nvPr>
        </p:nvSpPr>
        <p:spPr>
          <a:xfrm>
            <a:off x="1206500" y="1075927"/>
            <a:ext cx="21971000" cy="9914508"/>
          </a:xfrm>
          <a:prstGeom prst="rect">
            <a:avLst/>
          </a:prstGeom>
        </p:spPr>
        <p:txBody>
          <a:bodyPr/>
          <a:lstStyle/>
          <a:p>
            <a:pPr defTabSz="1463003">
              <a:defRPr spc="-150" sz="15000"/>
            </a:pPr>
            <a:r>
              <a:t>What comes to mind with:</a:t>
            </a:r>
          </a:p>
          <a:p>
            <a:pPr marL="137160" indent="-137160" algn="l" defTabSz="1463003">
              <a:buSzPct val="100000"/>
              <a:buChar char="•"/>
              <a:defRPr spc="-150" sz="15000"/>
            </a:pPr>
            <a:r>
              <a:t>Assessment?</a:t>
            </a:r>
          </a:p>
          <a:p>
            <a:pPr marL="137160" indent="-137160" algn="l" defTabSz="1463003">
              <a:buSzPct val="100000"/>
              <a:buChar char="•"/>
              <a:defRPr spc="-150" sz="15000"/>
            </a:pPr>
            <a:r>
              <a:t>Evaluation?</a:t>
            </a:r>
          </a:p>
          <a:p>
            <a:pPr marL="137160" indent="-137160" algn="l" defTabSz="1463003">
              <a:buSzPct val="100000"/>
              <a:buChar char="•"/>
              <a:defRPr spc="-150" sz="15000"/>
            </a:pPr>
            <a:r>
              <a:t>Other terms?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bowl of salad with fried rice, boiled eggs, and chopsticks" descr="bowl of salad with fried rice, boiled eggs, and chopsticks"/>
          <p:cNvPicPr>
            <a:picLocks noChangeAspect="1"/>
          </p:cNvPicPr>
          <p:nvPr>
            <p:ph type="pic" idx="21"/>
          </p:nvPr>
        </p:nvPicPr>
        <p:blipFill>
          <a:blip r:embed="rId2">
            <a:extLst/>
          </a:blip>
          <a:srcRect l="2777" t="0" r="2777" b="0"/>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bowl of salad with fried rice, boiled eggs, and chopsticks" descr="bowl of salad with fried rice, boiled eggs, and chopsticks"/>
          <p:cNvPicPr>
            <a:picLocks noChangeAspect="1"/>
          </p:cNvPicPr>
          <p:nvPr>
            <p:ph type="pic" idx="21"/>
          </p:nvPr>
        </p:nvPicPr>
        <p:blipFill>
          <a:blip r:embed="rId2">
            <a:extLst/>
          </a:blip>
          <a:srcRect l="0" t="1513" r="0" b="1513"/>
          <a:stretch>
            <a:fillRect/>
          </a:stretch>
        </p:blipFill>
        <p:spPr>
          <a:xfrm>
            <a:off x="5119882" y="0"/>
            <a:ext cx="14144236" cy="13716000"/>
          </a:xfrm>
          <a:prstGeom prst="rect">
            <a:avLst/>
          </a:pr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What is assessment?"/>
          <p:cNvSpPr txBox="1"/>
          <p:nvPr>
            <p:ph type="body" idx="1"/>
          </p:nvPr>
        </p:nvSpPr>
        <p:spPr>
          <a:xfrm>
            <a:off x="1206500" y="1075927"/>
            <a:ext cx="21971000" cy="9303112"/>
          </a:xfrm>
          <a:prstGeom prst="rect">
            <a:avLst/>
          </a:prstGeom>
        </p:spPr>
        <p:txBody>
          <a:bodyPr/>
          <a:lstStyle/>
          <a:p>
            <a:pPr/>
            <a:r>
              <a:t>What is assessment?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Why do we assess?"/>
          <p:cNvSpPr txBox="1"/>
          <p:nvPr>
            <p:ph type="body" idx="1"/>
          </p:nvPr>
        </p:nvSpPr>
        <p:spPr>
          <a:xfrm>
            <a:off x="1206500" y="1075927"/>
            <a:ext cx="21971000" cy="9408452"/>
          </a:xfrm>
          <a:prstGeom prst="rect">
            <a:avLst/>
          </a:prstGeom>
        </p:spPr>
        <p:txBody>
          <a:bodyPr/>
          <a:lstStyle/>
          <a:p>
            <a:pPr/>
            <a:r>
              <a:t>Why do we assess?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bowl of salad with fried rice, boiled eggs, and chopsticks" descr="bowl of salad with fried rice, boiled eggs, and chopsticks"/>
          <p:cNvPicPr>
            <a:picLocks noChangeAspect="1"/>
          </p:cNvPicPr>
          <p:nvPr>
            <p:ph type="pic" idx="21"/>
          </p:nvPr>
        </p:nvPicPr>
        <p:blipFill>
          <a:blip r:embed="rId2">
            <a:extLst/>
          </a:blip>
          <a:srcRect l="0" t="0" r="0" b="0"/>
          <a:stretch>
            <a:fillRect/>
          </a:stretch>
        </p:blipFill>
        <p:spPr>
          <a:xfrm>
            <a:off x="8493638" y="-249807"/>
            <a:ext cx="9571642" cy="13711807"/>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What is assessment?Why do we do it?"/>
          <p:cNvSpPr txBox="1"/>
          <p:nvPr>
            <p:ph type="body" idx="1"/>
          </p:nvPr>
        </p:nvSpPr>
        <p:spPr>
          <a:xfrm>
            <a:off x="1206500" y="1075927"/>
            <a:ext cx="21971000" cy="10773980"/>
          </a:xfrm>
          <a:prstGeom prst="rect">
            <a:avLst/>
          </a:prstGeom>
        </p:spPr>
        <p:txBody>
          <a:bodyPr/>
          <a:lstStyle>
            <a:lvl1pPr defTabSz="2072588">
              <a:defRPr spc="-212" sz="21250"/>
            </a:lvl1pPr>
          </a:lstStyle>
          <a:p>
            <a:pPr/>
            <a:r>
              <a:t>What is assessment?Why do we do it?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droppedImage.pdf" descr="droppedImage.pdf"/>
          <p:cNvPicPr>
            <a:picLocks noChangeAspect="1"/>
          </p:cNvPicPr>
          <p:nvPr/>
        </p:nvPicPr>
        <p:blipFill>
          <a:blip r:embed="rId2">
            <a:extLst/>
          </a:blip>
          <a:stretch>
            <a:fillRect/>
          </a:stretch>
        </p:blipFill>
        <p:spPr>
          <a:xfrm>
            <a:off x="2728297" y="-208027"/>
            <a:ext cx="18647147" cy="13985360"/>
          </a:xfrm>
          <a:prstGeom prst="rect">
            <a:avLst/>
          </a:prstGeom>
          <a:ln w="25400">
            <a:miter lim="400000"/>
          </a:ln>
          <a:effectLst>
            <a:outerShdw sx="100000" sy="100000" kx="0" ky="0" algn="b" rotWithShape="0" blurRad="38100" dist="38100" dir="2700000">
              <a:srgbClr val="000000">
                <a:alpha val="25000"/>
              </a:srgbClr>
            </a:outerShdw>
          </a:effectLst>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ypes of Assessment for PAs"/>
          <p:cNvSpPr txBox="1"/>
          <p:nvPr>
            <p:ph type="title"/>
          </p:nvPr>
        </p:nvSpPr>
        <p:spPr>
          <a:prstGeom prst="rect">
            <a:avLst/>
          </a:prstGeom>
        </p:spPr>
        <p:txBody>
          <a:bodyPr/>
          <a:lstStyle/>
          <a:p>
            <a:pPr/>
            <a:r>
              <a:t>Types of Assessment for PAs</a:t>
            </a:r>
          </a:p>
        </p:txBody>
      </p:sp>
      <p:sp>
        <p:nvSpPr>
          <p:cNvPr id="197" name="Slide Subtitle"/>
          <p:cNvSpPr txBox="1"/>
          <p:nvPr>
            <p:ph type="body" idx="21"/>
          </p:nvPr>
        </p:nvSpPr>
        <p:spPr>
          <a:prstGeom prst="rect">
            <a:avLst/>
          </a:prstGeom>
        </p:spPr>
        <p:txBody>
          <a:bodyPr/>
          <a:lstStyle/>
          <a:p>
            <a:pPr/>
          </a:p>
        </p:txBody>
      </p:sp>
      <p:sp>
        <p:nvSpPr>
          <p:cNvPr id="198" name="Self Assessment: How did it go?…"/>
          <p:cNvSpPr txBox="1"/>
          <p:nvPr>
            <p:ph type="body" idx="1"/>
          </p:nvPr>
        </p:nvSpPr>
        <p:spPr>
          <a:prstGeom prst="rect">
            <a:avLst/>
          </a:prstGeom>
        </p:spPr>
        <p:txBody>
          <a:bodyPr/>
          <a:lstStyle/>
          <a:p>
            <a:pPr>
              <a:defRPr b="1"/>
            </a:pPr>
            <a:r>
              <a:t>Self Assessment: How did it go? </a:t>
            </a:r>
          </a:p>
          <a:p>
            <a:pPr lvl="1">
              <a:defRPr b="1"/>
            </a:pPr>
            <a:r>
              <a:t>Developing Critical Thinking and Reflective Practitioners</a:t>
            </a:r>
          </a:p>
          <a:p>
            <a:pPr>
              <a:defRPr b="1"/>
            </a:pPr>
            <a:r>
              <a:t>Peer Assessment </a:t>
            </a:r>
          </a:p>
          <a:p>
            <a:pPr>
              <a:defRPr b="1"/>
            </a:pPr>
            <a:r>
              <a:t>Participant Feedback </a:t>
            </a:r>
          </a:p>
          <a:p>
            <a:pPr>
              <a:defRPr b="1"/>
            </a:pPr>
            <a:r>
              <a:t>Instructor Feedback </a:t>
            </a:r>
          </a:p>
          <a:p>
            <a:pPr lvl="1">
              <a:defRPr b="1"/>
            </a:pPr>
            <a:r>
              <a:t>Can you observe?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tatement"/>
          <p:cNvSpPr txBox="1"/>
          <p:nvPr>
            <p:ph type="body" idx="1"/>
          </p:nvPr>
        </p:nvSpPr>
        <p:spPr>
          <a:xfrm>
            <a:off x="1206500" y="368885"/>
            <a:ext cx="21971000" cy="12716425"/>
          </a:xfrm>
          <a:prstGeom prst="rect">
            <a:avLst/>
          </a:prstGeom>
        </p:spPr>
        <p:txBody>
          <a:bodyPr/>
          <a:lstStyle/>
          <a:p>
            <a:pPr/>
          </a:p>
        </p:txBody>
      </p:sp>
      <p:graphicFrame>
        <p:nvGraphicFramePr>
          <p:cNvPr id="201" name="Table"/>
          <p:cNvGraphicFramePr/>
          <p:nvPr/>
        </p:nvGraphicFramePr>
        <p:xfrm>
          <a:off x="1206500" y="2730500"/>
          <a:ext cx="21971000" cy="82560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91660"/>
                <a:gridCol w="4391660"/>
                <a:gridCol w="4391660"/>
                <a:gridCol w="4391660"/>
                <a:gridCol w="4391660"/>
              </a:tblGrid>
              <a:tr h="2747770">
                <a:tc>
                  <a:txBody>
                    <a:bodyPr/>
                    <a:lstStyle/>
                    <a:p>
                      <a:pPr defTabSz="914400"/>
                      <a:r>
                        <a:rPr sz="3200"/>
                        <a:t>1</a:t>
                      </a:r>
                    </a:p>
                  </a:txBody>
                  <a:tcPr marL="50800" marR="50800" marT="50800" marB="50800" anchor="ctr" anchorCtr="0" horzOverflow="overflow"/>
                </a:tc>
                <a:tc>
                  <a:txBody>
                    <a:bodyPr/>
                    <a:lstStyle/>
                    <a:p>
                      <a:pPr defTabSz="914400"/>
                      <a:r>
                        <a:rPr sz="3200"/>
                        <a:t>2</a:t>
                      </a:r>
                    </a:p>
                  </a:txBody>
                  <a:tcPr marL="50800" marR="50800" marT="50800" marB="50800" anchor="ctr" anchorCtr="0" horzOverflow="overflow"/>
                </a:tc>
                <a:tc>
                  <a:txBody>
                    <a:bodyPr/>
                    <a:lstStyle/>
                    <a:p>
                      <a:pPr defTabSz="914400"/>
                      <a:r>
                        <a:rPr sz="3200"/>
                        <a:t>3</a:t>
                      </a:r>
                    </a:p>
                  </a:txBody>
                  <a:tcPr marL="50800" marR="50800" marT="50800" marB="50800" anchor="ctr" anchorCtr="0" horzOverflow="overflow"/>
                </a:tc>
                <a:tc>
                  <a:txBody>
                    <a:bodyPr/>
                    <a:lstStyle/>
                    <a:p>
                      <a:pPr defTabSz="914400"/>
                      <a:r>
                        <a:rPr sz="3200"/>
                        <a:t>4</a:t>
                      </a:r>
                    </a:p>
                  </a:txBody>
                  <a:tcPr marL="50800" marR="50800" marT="50800" marB="50800" anchor="ctr" anchorCtr="0" horzOverflow="overflow"/>
                </a:tc>
                <a:tc>
                  <a:txBody>
                    <a:bodyPr/>
                    <a:lstStyle/>
                    <a:p>
                      <a:pPr defTabSz="914400"/>
                      <a:r>
                        <a:rPr sz="3200"/>
                        <a:t>5</a:t>
                      </a:r>
                    </a:p>
                  </a:txBody>
                  <a:tcPr marL="50800" marR="50800" marT="50800" marB="50800" anchor="ctr" anchorCtr="0" horzOverflow="overflow"/>
                </a:tc>
              </a:tr>
              <a:tr h="2747770">
                <a:tc>
                  <a:txBody>
                    <a:bodyPr/>
                    <a:lstStyle/>
                    <a:p>
                      <a:pPr defTabSz="914400"/>
                      <a:r>
                        <a:rPr sz="3200"/>
                        <a:t>Poor</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Average</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Superior</a:t>
                      </a:r>
                    </a:p>
                  </a:txBody>
                  <a:tcPr marL="50800" marR="50800" marT="50800" marB="50800" anchor="ctr" anchorCtr="0" horzOverflow="overflow"/>
                </a:tc>
              </a:tr>
              <a:tr h="2747770">
                <a:tc>
                  <a:txBody>
                    <a:bodyPr/>
                    <a:lstStyle/>
                    <a:p>
                      <a:pPr defTabSz="914400"/>
                      <a:r>
                        <a:rPr sz="3200"/>
                        <a:t>Identify Desired Outcomes HERE</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What have I learned?…"/>
          <p:cNvSpPr txBox="1"/>
          <p:nvPr>
            <p:ph type="body" idx="1"/>
          </p:nvPr>
        </p:nvSpPr>
        <p:spPr>
          <a:xfrm>
            <a:off x="1206500" y="1557725"/>
            <a:ext cx="21971000" cy="10954629"/>
          </a:xfrm>
          <a:prstGeom prst="rect">
            <a:avLst/>
          </a:prstGeom>
        </p:spPr>
        <p:txBody>
          <a:bodyPr/>
          <a:lstStyle/>
          <a:p>
            <a:pPr marL="1473200" indent="-1473200" algn="l">
              <a:lnSpc>
                <a:spcPct val="100000"/>
              </a:lnSpc>
              <a:buSzPct val="123000"/>
              <a:buChar char="•"/>
            </a:pPr>
            <a:r>
              <a:t>What have I learned?</a:t>
            </a:r>
          </a:p>
          <a:p>
            <a:pPr marL="1473200" indent="-1473200" algn="l">
              <a:lnSpc>
                <a:spcPct val="100000"/>
              </a:lnSpc>
              <a:buSzPct val="123000"/>
              <a:buChar char="•"/>
            </a:pPr>
            <a:r>
              <a:t>Where &amp; How will I apply it?</a:t>
            </a:r>
          </a:p>
          <a:p>
            <a:pPr marL="1473200" indent="-1473200" algn="l">
              <a:lnSpc>
                <a:spcPct val="100000"/>
              </a:lnSpc>
              <a:buSzPct val="123000"/>
              <a:buChar char="•"/>
            </a:pPr>
            <a:r>
              <a:t>What Questions Do I still Have?</a:t>
            </a:r>
          </a:p>
          <a:p>
            <a:pPr marL="1473200" indent="-1473200" algn="l">
              <a:lnSpc>
                <a:spcPct val="100000"/>
              </a:lnSpc>
              <a:buSzPct val="123000"/>
              <a:buChar char="•"/>
            </a:pPr>
            <a:r>
              <a:t>Is my desired outcome met?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Mark Wood, Phd. Mongolia: mark@mongoliawoods.c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Mark Wood, Phd. Mongolia: </a:t>
            </a:r>
            <a:r>
              <a:rPr u="sng">
                <a:hlinkClick r:id="rId2" invalidUrl="" action="" tgtFrame="" tooltip="" history="1" highlightClick="0" endSnd="0"/>
              </a:rPr>
              <a:t>mark@mongoliawoods.com</a:t>
            </a:r>
            <a:r>
              <a:t> </a:t>
            </a:r>
          </a:p>
        </p:txBody>
      </p:sp>
      <p:sp>
        <p:nvSpPr>
          <p:cNvPr id="156" name="Mind the Gap"/>
          <p:cNvSpPr txBox="1"/>
          <p:nvPr>
            <p:ph type="ctrTitle"/>
          </p:nvPr>
        </p:nvSpPr>
        <p:spPr>
          <a:prstGeom prst="rect">
            <a:avLst/>
          </a:prstGeom>
        </p:spPr>
        <p:txBody>
          <a:bodyPr/>
          <a:lstStyle/>
          <a:p>
            <a:pPr/>
            <a:r>
              <a:t>Mind the Gap </a:t>
            </a:r>
          </a:p>
        </p:txBody>
      </p:sp>
      <p:sp>
        <p:nvSpPr>
          <p:cNvPr id="157" name="Approaches and Assessment in Practical Assignments for Life Changing Learning"/>
          <p:cNvSpPr txBox="1"/>
          <p:nvPr>
            <p:ph type="subTitle" sz="quarter" idx="1"/>
          </p:nvPr>
        </p:nvSpPr>
        <p:spPr>
          <a:prstGeom prst="rect">
            <a:avLst/>
          </a:prstGeom>
        </p:spPr>
        <p:txBody>
          <a:bodyPr/>
          <a:lstStyle/>
          <a:p>
            <a:pPr/>
            <a:r>
              <a:t>Approaches and Assessment in Practical Assignments for Life Changing Learning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Outcomes"/>
          <p:cNvSpPr txBox="1"/>
          <p:nvPr>
            <p:ph type="title"/>
          </p:nvPr>
        </p:nvSpPr>
        <p:spPr>
          <a:prstGeom prst="rect">
            <a:avLst/>
          </a:prstGeom>
        </p:spPr>
        <p:txBody>
          <a:bodyPr/>
          <a:lstStyle/>
          <a:p>
            <a:pPr/>
            <a:r>
              <a:t>Outcomes  </a:t>
            </a:r>
          </a:p>
        </p:txBody>
      </p:sp>
      <p:sp>
        <p:nvSpPr>
          <p:cNvPr id="160" name="Following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Following this lesson you should be able to: </a:t>
            </a:r>
          </a:p>
        </p:txBody>
      </p:sp>
      <p:sp>
        <p:nvSpPr>
          <p:cNvPr id="161" name="Analyze their contexts and describe obstacles to practical applications (PA)…"/>
          <p:cNvSpPr txBox="1"/>
          <p:nvPr>
            <p:ph type="body" idx="1"/>
          </p:nvPr>
        </p:nvSpPr>
        <p:spPr>
          <a:xfrm>
            <a:off x="1219200" y="4248504"/>
            <a:ext cx="21971000" cy="8256012"/>
          </a:xfrm>
          <a:prstGeom prst="rect">
            <a:avLst/>
          </a:prstGeom>
        </p:spPr>
        <p:txBody>
          <a:bodyPr/>
          <a:lstStyle/>
          <a:p>
            <a:pPr marL="609600" indent="-609600">
              <a:defRPr b="1" sz="5100"/>
            </a:pPr>
            <a:r>
              <a:t>Analyze their contexts and describe obstacles to practical applications (PA)</a:t>
            </a:r>
          </a:p>
          <a:p>
            <a:pPr marL="609600" indent="-609600">
              <a:defRPr b="1" sz="5100"/>
            </a:pPr>
            <a:r>
              <a:t>Construct approaches to overcoming obstacles (bridges) to practical applications</a:t>
            </a:r>
          </a:p>
          <a:p>
            <a:pPr marL="609600" indent="-609600">
              <a:defRPr b="1" sz="5100"/>
            </a:pPr>
            <a:r>
              <a:t>Assess different means of assessing/evaluating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My Journey"/>
          <p:cNvSpPr txBox="1"/>
          <p:nvPr>
            <p:ph type="body" idx="1"/>
          </p:nvPr>
        </p:nvSpPr>
        <p:spPr>
          <a:prstGeom prst="rect">
            <a:avLst/>
          </a:prstGeom>
        </p:spPr>
        <p:txBody>
          <a:bodyPr/>
          <a:lstStyle/>
          <a:p>
            <a:pPr/>
            <a:r>
              <a:t>My Journey </a:t>
            </a:r>
          </a:p>
        </p:txBody>
      </p:sp>
      <p:sp>
        <p:nvSpPr>
          <p:cNvPr id="164" name="Fact information"/>
          <p:cNvSpPr txBox="1"/>
          <p:nvPr>
            <p:ph type="body" idx="2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Where am I going to use what you are teaching me today?"/>
          <p:cNvSpPr txBox="1"/>
          <p:nvPr>
            <p:ph type="body" idx="1"/>
          </p:nvPr>
        </p:nvSpPr>
        <p:spPr>
          <a:xfrm>
            <a:off x="1206500" y="358081"/>
            <a:ext cx="21971000" cy="12404153"/>
          </a:xfrm>
          <a:prstGeom prst="rect">
            <a:avLst/>
          </a:prstGeom>
        </p:spPr>
        <p:txBody>
          <a:bodyPr/>
          <a:lstStyle>
            <a:lvl1pPr defTabSz="2048204">
              <a:defRPr spc="-209" sz="21000"/>
            </a:lvl1pPr>
          </a:lstStyle>
          <a:p>
            <a:pPr/>
            <a:r>
              <a:t>Where am I going to use what you are teaching me today?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Mind the Gap”"/>
          <p:cNvSpPr txBox="1"/>
          <p:nvPr>
            <p:ph type="body" idx="1"/>
          </p:nvPr>
        </p:nvSpPr>
        <p:spPr>
          <a:xfrm>
            <a:off x="506241" y="1075927"/>
            <a:ext cx="23591361" cy="8372644"/>
          </a:xfrm>
          <a:prstGeom prst="rect">
            <a:avLst/>
          </a:prstGeom>
        </p:spPr>
        <p:txBody>
          <a:bodyPr/>
          <a:lstStyle/>
          <a:p>
            <a:pPr/>
            <a:r>
              <a:t>“Mind the Gap”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Close the Gap”"/>
          <p:cNvSpPr txBox="1"/>
          <p:nvPr>
            <p:ph type="body" idx="1"/>
          </p:nvPr>
        </p:nvSpPr>
        <p:spPr>
          <a:xfrm>
            <a:off x="320833" y="1075927"/>
            <a:ext cx="23742334" cy="7982757"/>
          </a:xfrm>
          <a:prstGeom prst="rect">
            <a:avLst/>
          </a:prstGeom>
        </p:spPr>
        <p:txBody>
          <a:bodyPr/>
          <a:lstStyle/>
          <a:p>
            <a:pPr/>
            <a:r>
              <a:t>“Close the Gap”</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roup Work #1: Obstacles &amp; Bridges"/>
          <p:cNvSpPr txBox="1"/>
          <p:nvPr>
            <p:ph type="body" idx="1"/>
          </p:nvPr>
        </p:nvSpPr>
        <p:spPr>
          <a:xfrm>
            <a:off x="1206500" y="1075927"/>
            <a:ext cx="21971000" cy="10342995"/>
          </a:xfrm>
          <a:prstGeom prst="rect">
            <a:avLst/>
          </a:prstGeom>
        </p:spPr>
        <p:txBody>
          <a:bodyPr/>
          <a:lstStyle/>
          <a:p>
            <a:pPr/>
            <a:r>
              <a:t>Group Work #1: Obstacles &amp; Bridges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