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12192000"/>
  <p:notesSz cx="6858000" cy="9144000"/>
  <p:embeddedFontLst>
    <p:embeddedFont>
      <p:font typeface="Montserrat"/>
      <p:regular r:id="rId62"/>
      <p:bold r:id="rId63"/>
      <p:italic r:id="rId64"/>
      <p:boldItalic r:id="rId65"/>
    </p:embeddedFont>
    <p:embeddedFont>
      <p:font typeface="Tahoma"/>
      <p:regular r:id="rId66"/>
      <p:bold r:id="rId67"/>
    </p:embeddedFont>
    <p:embeddedFont>
      <p:font typeface="Helvetica Neue"/>
      <p:regular r:id="rId68"/>
      <p:bold r:id="rId69"/>
      <p:italic r:id="rId70"/>
      <p:boldItalic r:id="rId71"/>
    </p:embeddedFont>
    <p:embeddedFont>
      <p:font typeface="Noto Sans Symbols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4" roundtripDataSignature="AMtx7mgQ8qLLDwFCy0Wgc/Hyo2BpkGsG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6532D18-B588-4723-A7C3-012322FD2B91}">
  <a:tblStyle styleId="{86532D18-B588-4723-A7C3-012322FD2B91}" styleName="Table_0"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DBE9CB"/>
          </a:solidFill>
        </a:fill>
      </a:tcStyle>
    </a:wholeTbl>
    <a:band1H>
      <a:tcTxStyle/>
    </a:band1H>
    <a:band2H>
      <a:tcTxStyle b="off" i="off"/>
      <a:tcStyle>
        <a:fill>
          <a:solidFill>
            <a:srgbClr val="EEF4E7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NotoSansSymbols-bold.fntdata"/><Relationship Id="rId72" Type="http://schemas.openxmlformats.org/officeDocument/2006/relationships/font" Target="fonts/NotoSansSymbols-regular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customschemas.google.com/relationships/presentationmetadata" Target="meta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HelveticaNeue-boldItalic.fntdata"/><Relationship Id="rId70" Type="http://schemas.openxmlformats.org/officeDocument/2006/relationships/font" Target="fonts/HelveticaNeue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7.xml"/><Relationship Id="rId66" Type="http://schemas.openxmlformats.org/officeDocument/2006/relationships/font" Target="fonts/Tahoma-regular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9.xml"/><Relationship Id="rId68" Type="http://schemas.openxmlformats.org/officeDocument/2006/relationships/font" Target="fonts/HelveticaNeue-regular.fntdata"/><Relationship Id="rId23" Type="http://schemas.openxmlformats.org/officeDocument/2006/relationships/slide" Target="slides/slide18.xml"/><Relationship Id="rId67" Type="http://schemas.openxmlformats.org/officeDocument/2006/relationships/font" Target="fonts/Tahoma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HelveticaNeue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rebuchet MS"/>
                <a:ea typeface="Trebuchet MS"/>
                <a:cs typeface="Trebuchet MS"/>
                <a:sym typeface="Trebuchet MS"/>
              </a:rPr>
              <a:t>- Play  the video clip “001_Blessing and Being Blessed (with subtitles)”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4" name="Google Shape;614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rebuchet MS"/>
                <a:ea typeface="Trebuchet MS"/>
                <a:cs typeface="Trebuchet MS"/>
                <a:sym typeface="Trebuchet MS"/>
              </a:rPr>
              <a:t>- Play the video clip “002_Pas Jeremiah's Testimony”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" name="Google Shape;626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rebuchet MS"/>
                <a:ea typeface="Trebuchet MS"/>
                <a:cs typeface="Trebuchet MS"/>
                <a:sym typeface="Trebuchet MS"/>
              </a:rPr>
              <a:t>-  click the link and play the video from Youtube.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" name="Google Shape;632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rebuchet MS"/>
                <a:ea typeface="Trebuchet MS"/>
                <a:cs typeface="Trebuchet MS"/>
                <a:sym typeface="Trebuchet MS"/>
              </a:rPr>
              <a:t>- Play the video clip “004_Shopify Online Portal (with subtitles)”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0" name="Google Shape;780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rebuchet MS"/>
                <a:ea typeface="Trebuchet MS"/>
                <a:cs typeface="Trebuchet MS"/>
                <a:sym typeface="Trebuchet MS"/>
              </a:rPr>
              <a:t>- play video clip “005_took”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58"/>
          <p:cNvGrpSpPr/>
          <p:nvPr/>
        </p:nvGrpSpPr>
        <p:grpSpPr>
          <a:xfrm>
            <a:off x="-6" y="-8472"/>
            <a:ext cx="12192012" cy="6866478"/>
            <a:chOff x="-2" y="-2"/>
            <a:chExt cx="12192010" cy="6866476"/>
          </a:xfrm>
        </p:grpSpPr>
        <p:cxnSp>
          <p:nvCxnSpPr>
            <p:cNvPr id="11" name="Google Shape;11;p58"/>
            <p:cNvCxnSpPr/>
            <p:nvPr/>
          </p:nvCxnSpPr>
          <p:spPr>
            <a:xfrm>
              <a:off x="9371016" y="8466"/>
              <a:ext cx="1219202" cy="6858008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58"/>
            <p:cNvCxnSpPr/>
            <p:nvPr/>
          </p:nvCxnSpPr>
          <p:spPr>
            <a:xfrm flipH="1">
              <a:off x="7425270" y="3689880"/>
              <a:ext cx="4763563" cy="3176592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58"/>
            <p:cNvSpPr/>
            <p:nvPr/>
          </p:nvSpPr>
          <p:spPr>
            <a:xfrm>
              <a:off x="9181479" y="-2"/>
              <a:ext cx="3007354" cy="6866476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Google Shape;14;p58"/>
            <p:cNvSpPr/>
            <p:nvPr/>
          </p:nvSpPr>
          <p:spPr>
            <a:xfrm>
              <a:off x="9603444" y="-2"/>
              <a:ext cx="2588564" cy="686647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" name="Google Shape;15;p58"/>
            <p:cNvSpPr/>
            <p:nvPr/>
          </p:nvSpPr>
          <p:spPr>
            <a:xfrm>
              <a:off x="8932336" y="3056466"/>
              <a:ext cx="3259671" cy="3810008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" name="Google Shape;16;p58"/>
            <p:cNvSpPr/>
            <p:nvPr/>
          </p:nvSpPr>
          <p:spPr>
            <a:xfrm>
              <a:off x="9334503" y="-2"/>
              <a:ext cx="2854331" cy="686647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" name="Google Shape;17;p58"/>
            <p:cNvSpPr/>
            <p:nvPr/>
          </p:nvSpPr>
          <p:spPr>
            <a:xfrm>
              <a:off x="10898734" y="-2"/>
              <a:ext cx="1290098" cy="6866476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58"/>
            <p:cNvSpPr/>
            <p:nvPr/>
          </p:nvSpPr>
          <p:spPr>
            <a:xfrm>
              <a:off x="10939004" y="-2"/>
              <a:ext cx="1249828" cy="686647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Google Shape;19;p58"/>
            <p:cNvSpPr/>
            <p:nvPr/>
          </p:nvSpPr>
          <p:spPr>
            <a:xfrm>
              <a:off x="10371670" y="3598335"/>
              <a:ext cx="1817163" cy="3268138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Google Shape;20;p58"/>
            <p:cNvSpPr/>
            <p:nvPr/>
          </p:nvSpPr>
          <p:spPr>
            <a:xfrm rot="10800000">
              <a:off x="-2" y="8466"/>
              <a:ext cx="842601" cy="5666161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" name="Google Shape;21;p58"/>
          <p:cNvSpPr txBox="1"/>
          <p:nvPr>
            <p:ph type="title"/>
          </p:nvPr>
        </p:nvSpPr>
        <p:spPr>
          <a:xfrm>
            <a:off x="1507067" y="2404534"/>
            <a:ext cx="7766937" cy="16463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58"/>
          <p:cNvSpPr txBox="1"/>
          <p:nvPr>
            <p:ph idx="1" type="body"/>
          </p:nvPr>
        </p:nvSpPr>
        <p:spPr>
          <a:xfrm>
            <a:off x="1507067" y="4050831"/>
            <a:ext cx="7766937" cy="1096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Trebuchet MS"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Trebuchet MS"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Trebuchet MS"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Trebuchet MS"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Trebuchet MS"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58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7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88" name="Google Shape;88;p67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" name="Google Shape;89;p67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0" name="Google Shape;90;p67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67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67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67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67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67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67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67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98" name="Google Shape;98;p67"/>
          <p:cNvSpPr txBox="1"/>
          <p:nvPr>
            <p:ph type="title"/>
          </p:nvPr>
        </p:nvSpPr>
        <p:spPr>
          <a:xfrm>
            <a:off x="677332" y="609600"/>
            <a:ext cx="8596671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9" name="Google Shape;99;p67"/>
          <p:cNvSpPr txBox="1"/>
          <p:nvPr>
            <p:ph idx="1" type="body"/>
          </p:nvPr>
        </p:nvSpPr>
        <p:spPr>
          <a:xfrm>
            <a:off x="675743" y="2160983"/>
            <a:ext cx="4185626" cy="5762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67"/>
          <p:cNvSpPr txBox="1"/>
          <p:nvPr>
            <p:ph idx="2" type="body"/>
          </p:nvPr>
        </p:nvSpPr>
        <p:spPr>
          <a:xfrm>
            <a:off x="5088382" y="2160983"/>
            <a:ext cx="4185619" cy="5762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67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68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04" name="Google Shape;104;p68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" name="Google Shape;105;p68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6" name="Google Shape;106;p68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p68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68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68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68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68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68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3" name="Google Shape;113;p68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4" name="Google Shape;114;p68"/>
          <p:cNvSpPr txBox="1"/>
          <p:nvPr>
            <p:ph type="title"/>
          </p:nvPr>
        </p:nvSpPr>
        <p:spPr>
          <a:xfrm>
            <a:off x="677332" y="609600"/>
            <a:ext cx="8596671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68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9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18" name="Google Shape;118;p69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" name="Google Shape;119;p69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0" name="Google Shape;120;p69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69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69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69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69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69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69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69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28" name="Google Shape;128;p69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70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31" name="Google Shape;131;p70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2" name="Google Shape;132;p70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3" name="Google Shape;133;p70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70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70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70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70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p70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70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70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1" name="Google Shape;141;p70"/>
          <p:cNvSpPr txBox="1"/>
          <p:nvPr>
            <p:ph type="title"/>
          </p:nvPr>
        </p:nvSpPr>
        <p:spPr>
          <a:xfrm>
            <a:off x="677332" y="1498603"/>
            <a:ext cx="3854532" cy="12784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2" name="Google Shape;142;p70"/>
          <p:cNvSpPr txBox="1"/>
          <p:nvPr>
            <p:ph idx="1" type="body"/>
          </p:nvPr>
        </p:nvSpPr>
        <p:spPr>
          <a:xfrm>
            <a:off x="4760459" y="514922"/>
            <a:ext cx="4513544" cy="5526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70"/>
          <p:cNvSpPr txBox="1"/>
          <p:nvPr>
            <p:ph idx="2" type="body"/>
          </p:nvPr>
        </p:nvSpPr>
        <p:spPr>
          <a:xfrm>
            <a:off x="677334" y="2777069"/>
            <a:ext cx="3854528" cy="258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70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71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47" name="Google Shape;147;p71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" name="Google Shape;148;p71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9" name="Google Shape;149;p71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71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71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71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71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71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71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71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57" name="Google Shape;157;p71"/>
          <p:cNvSpPr txBox="1"/>
          <p:nvPr>
            <p:ph type="title"/>
          </p:nvPr>
        </p:nvSpPr>
        <p:spPr>
          <a:xfrm>
            <a:off x="677332" y="4800600"/>
            <a:ext cx="859667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8" name="Google Shape;158;p71"/>
          <p:cNvSpPr/>
          <p:nvPr>
            <p:ph idx="2" type="pic"/>
          </p:nvPr>
        </p:nvSpPr>
        <p:spPr>
          <a:xfrm>
            <a:off x="677332" y="609600"/>
            <a:ext cx="8596671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71"/>
          <p:cNvSpPr txBox="1"/>
          <p:nvPr>
            <p:ph idx="1" type="body"/>
          </p:nvPr>
        </p:nvSpPr>
        <p:spPr>
          <a:xfrm>
            <a:off x="677332" y="5367337"/>
            <a:ext cx="8596670" cy="674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Trebuchet MS"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Trebuchet MS"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Trebuchet MS"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Trebuchet MS"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Trebuchet MS"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71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2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63" name="Google Shape;163;p72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" name="Google Shape;164;p72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5" name="Google Shape;165;p72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Google Shape;166;p72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p72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p72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72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72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72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72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73" name="Google Shape;173;p72"/>
          <p:cNvSpPr txBox="1"/>
          <p:nvPr>
            <p:ph type="title"/>
          </p:nvPr>
        </p:nvSpPr>
        <p:spPr>
          <a:xfrm>
            <a:off x="677335" y="609600"/>
            <a:ext cx="8596670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4" name="Google Shape;174;p72"/>
          <p:cNvSpPr txBox="1"/>
          <p:nvPr>
            <p:ph idx="1" type="body"/>
          </p:nvPr>
        </p:nvSpPr>
        <p:spPr>
          <a:xfrm>
            <a:off x="677335" y="4470400"/>
            <a:ext cx="8596670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72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73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78" name="Google Shape;178;p73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p73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0" name="Google Shape;180;p73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73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73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73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73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Google Shape;185;p73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73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Google Shape;187;p73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88" name="Google Shape;188;p73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9" name="Google Shape;189;p73"/>
          <p:cNvSpPr txBox="1"/>
          <p:nvPr>
            <p:ph idx="1" type="body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Trebuchet MS"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Trebuchet MS"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Trebuchet MS"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Trebuchet MS"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Trebuchet MS"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73"/>
          <p:cNvSpPr txBox="1"/>
          <p:nvPr>
            <p:ph idx="2" type="body"/>
          </p:nvPr>
        </p:nvSpPr>
        <p:spPr>
          <a:xfrm>
            <a:off x="677334" y="4470400"/>
            <a:ext cx="8596670" cy="1570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73"/>
          <p:cNvSpPr txBox="1"/>
          <p:nvPr/>
        </p:nvSpPr>
        <p:spPr>
          <a:xfrm>
            <a:off x="587588" y="469465"/>
            <a:ext cx="518162" cy="1226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E474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92" name="Google Shape;192;p73"/>
          <p:cNvSpPr txBox="1"/>
          <p:nvPr/>
        </p:nvSpPr>
        <p:spPr>
          <a:xfrm>
            <a:off x="8938730" y="2565643"/>
            <a:ext cx="518162" cy="1226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E474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93" name="Google Shape;193;p73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74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196" name="Google Shape;196;p74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p74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8" name="Google Shape;198;p74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74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74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06" name="Google Shape;206;p74"/>
          <p:cNvSpPr txBox="1"/>
          <p:nvPr>
            <p:ph type="title"/>
          </p:nvPr>
        </p:nvSpPr>
        <p:spPr>
          <a:xfrm>
            <a:off x="677335" y="1931988"/>
            <a:ext cx="8596670" cy="25954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7" name="Google Shape;207;p74"/>
          <p:cNvSpPr txBox="1"/>
          <p:nvPr>
            <p:ph idx="1" type="body"/>
          </p:nvPr>
        </p:nvSpPr>
        <p:spPr>
          <a:xfrm>
            <a:off x="677335" y="4527448"/>
            <a:ext cx="8596670" cy="151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74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75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211" name="Google Shape;211;p75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2" name="Google Shape;212;p75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3" name="Google Shape;213;p75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75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75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75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75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8" name="Google Shape;218;p75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9" name="Google Shape;219;p75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0" name="Google Shape;220;p75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21" name="Google Shape;221;p75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2" name="Google Shape;222;p75"/>
          <p:cNvSpPr txBox="1"/>
          <p:nvPr>
            <p:ph idx="1" type="body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75"/>
          <p:cNvSpPr txBox="1"/>
          <p:nvPr>
            <p:ph idx="2" type="body"/>
          </p:nvPr>
        </p:nvSpPr>
        <p:spPr>
          <a:xfrm>
            <a:off x="677334" y="4527448"/>
            <a:ext cx="8596670" cy="151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75"/>
          <p:cNvSpPr txBox="1"/>
          <p:nvPr/>
        </p:nvSpPr>
        <p:spPr>
          <a:xfrm>
            <a:off x="587588" y="469465"/>
            <a:ext cx="518162" cy="1226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E474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25" name="Google Shape;225;p75"/>
          <p:cNvSpPr txBox="1"/>
          <p:nvPr/>
        </p:nvSpPr>
        <p:spPr>
          <a:xfrm>
            <a:off x="8938730" y="2565643"/>
            <a:ext cx="518162" cy="1226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E474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226" name="Google Shape;226;p75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6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229" name="Google Shape;229;p76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0" name="Google Shape;230;p76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1" name="Google Shape;231;p76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Google Shape;232;p76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Google Shape;233;p76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p76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p76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p76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7" name="Google Shape;237;p76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Google Shape;238;p76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39" name="Google Shape;239;p76"/>
          <p:cNvSpPr txBox="1"/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0" name="Google Shape;240;p76"/>
          <p:cNvSpPr txBox="1"/>
          <p:nvPr>
            <p:ph idx="1" type="body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76"/>
          <p:cNvSpPr txBox="1"/>
          <p:nvPr>
            <p:ph idx="2" type="body"/>
          </p:nvPr>
        </p:nvSpPr>
        <p:spPr>
          <a:xfrm>
            <a:off x="677334" y="4527448"/>
            <a:ext cx="8596670" cy="151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76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9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26" name="Google Shape;26;p59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" name="Google Shape;27;p59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" name="Google Shape;28;p59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Google Shape;29;p59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Google Shape;30;p59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" name="Google Shape;31;p59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59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" name="Google Shape;33;p59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59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59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6" name="Google Shape;36;p59"/>
          <p:cNvSpPr txBox="1"/>
          <p:nvPr>
            <p:ph type="title"/>
          </p:nvPr>
        </p:nvSpPr>
        <p:spPr>
          <a:xfrm>
            <a:off x="677332" y="609600"/>
            <a:ext cx="8596671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" type="body"/>
          </p:nvPr>
        </p:nvSpPr>
        <p:spPr>
          <a:xfrm>
            <a:off x="677332" y="2160589"/>
            <a:ext cx="8596671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9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0">
  <p:cSld name="Title and Content 0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5" name="Google Shape;245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77"/>
          <p:cNvSpPr txBox="1"/>
          <p:nvPr>
            <p:ph idx="12" type="sldNum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0">
  <p:cSld name="Blank 0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0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gradFill>
          <a:gsLst>
            <a:gs pos="0">
              <a:srgbClr val="F6F9FC"/>
            </a:gs>
            <a:gs pos="40000">
              <a:srgbClr val="F6F9FC"/>
            </a:gs>
            <a:gs pos="64999">
              <a:srgbClr val="B0C6E1"/>
            </a:gs>
            <a:gs pos="83000">
              <a:srgbClr val="B0C6E1"/>
            </a:gs>
            <a:gs pos="100000">
              <a:srgbClr val="538135"/>
            </a:gs>
          </a:gsLst>
          <a:lin ang="5400000" scaled="0"/>
        </a:gra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1"/>
          <p:cNvSpPr txBox="1"/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61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1"/>
          <p:cNvSpPr txBox="1"/>
          <p:nvPr>
            <p:ph idx="12" type="sldNum"/>
          </p:nvPr>
        </p:nvSpPr>
        <p:spPr>
          <a:xfrm>
            <a:off x="11323781" y="6414763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2"/>
          <p:cNvSpPr txBox="1"/>
          <p:nvPr>
            <p:ph idx="12" type="sldNum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63"/>
          <p:cNvSpPr txBox="1"/>
          <p:nvPr>
            <p:ph idx="1" type="body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63"/>
          <p:cNvSpPr txBox="1"/>
          <p:nvPr>
            <p:ph idx="12" type="sldNum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64"/>
          <p:cNvSpPr txBox="1"/>
          <p:nvPr>
            <p:ph idx="12" type="sldNum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5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58" name="Google Shape;58;p65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" name="Google Shape;59;p65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0" name="Google Shape;60;p65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" name="Google Shape;61;p65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" name="Google Shape;62;p65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65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65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65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65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" name="Google Shape;67;p65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8" name="Google Shape;68;p65"/>
          <p:cNvSpPr txBox="1"/>
          <p:nvPr>
            <p:ph type="title"/>
          </p:nvPr>
        </p:nvSpPr>
        <p:spPr>
          <a:xfrm>
            <a:off x="677335" y="2700864"/>
            <a:ext cx="8596670" cy="18265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" name="Google Shape;69;p65"/>
          <p:cNvSpPr txBox="1"/>
          <p:nvPr>
            <p:ph idx="1" type="body"/>
          </p:nvPr>
        </p:nvSpPr>
        <p:spPr>
          <a:xfrm>
            <a:off x="677335" y="4527448"/>
            <a:ext cx="8596670" cy="860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Trebuchet MS"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Trebuchet MS"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Trebuchet MS"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Trebuchet MS"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Trebuchet MS"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65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6"/>
          <p:cNvGrpSpPr/>
          <p:nvPr/>
        </p:nvGrpSpPr>
        <p:grpSpPr>
          <a:xfrm>
            <a:off x="-6" y="-8470"/>
            <a:ext cx="12192009" cy="6866473"/>
            <a:chOff x="-2" y="-1"/>
            <a:chExt cx="12192007" cy="6866472"/>
          </a:xfrm>
        </p:grpSpPr>
        <p:cxnSp>
          <p:nvCxnSpPr>
            <p:cNvPr id="73" name="Google Shape;73;p66"/>
            <p:cNvCxnSpPr/>
            <p:nvPr/>
          </p:nvCxnSpPr>
          <p:spPr>
            <a:xfrm>
              <a:off x="9371015" y="8465"/>
              <a:ext cx="1219202" cy="6858006"/>
            </a:xfrm>
            <a:prstGeom prst="straightConnector1">
              <a:avLst/>
            </a:prstGeom>
            <a:noFill/>
            <a:ln cap="rnd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4" name="Google Shape;74;p66"/>
            <p:cNvCxnSpPr/>
            <p:nvPr/>
          </p:nvCxnSpPr>
          <p:spPr>
            <a:xfrm flipH="1">
              <a:off x="7425269" y="3689880"/>
              <a:ext cx="4763561" cy="3176589"/>
            </a:xfrm>
            <a:prstGeom prst="straightConnector1">
              <a:avLst/>
            </a:prstGeom>
            <a:noFill/>
            <a:ln cap="rnd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5" name="Google Shape;75;p66"/>
            <p:cNvSpPr/>
            <p:nvPr/>
          </p:nvSpPr>
          <p:spPr>
            <a:xfrm>
              <a:off x="9181478" y="-1"/>
              <a:ext cx="3007351" cy="6866472"/>
            </a:xfrm>
            <a:custGeom>
              <a:rect b="b" l="l" r="r" t="t"/>
              <a:pathLst>
                <a:path extrusionOk="0" h="21600" w="2160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" name="Google Shape;76;p66"/>
            <p:cNvSpPr/>
            <p:nvPr/>
          </p:nvSpPr>
          <p:spPr>
            <a:xfrm>
              <a:off x="9603443" y="-1"/>
              <a:ext cx="2588561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66"/>
            <p:cNvSpPr/>
            <p:nvPr/>
          </p:nvSpPr>
          <p:spPr>
            <a:xfrm>
              <a:off x="8932335" y="3056466"/>
              <a:ext cx="3259670" cy="38100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66"/>
            <p:cNvSpPr/>
            <p:nvPr/>
          </p:nvSpPr>
          <p:spPr>
            <a:xfrm>
              <a:off x="9334502" y="-1"/>
              <a:ext cx="2854329" cy="686647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66"/>
            <p:cNvSpPr/>
            <p:nvPr/>
          </p:nvSpPr>
          <p:spPr>
            <a:xfrm>
              <a:off x="10898733" y="-1"/>
              <a:ext cx="1290097" cy="6866471"/>
            </a:xfrm>
            <a:custGeom>
              <a:rect b="b" l="l" r="r" t="t"/>
              <a:pathLst>
                <a:path extrusionOk="0" h="21600" w="2160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69803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66"/>
            <p:cNvSpPr/>
            <p:nvPr/>
          </p:nvSpPr>
          <p:spPr>
            <a:xfrm>
              <a:off x="10939000" y="-1"/>
              <a:ext cx="1249829" cy="6866471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66"/>
            <p:cNvSpPr/>
            <p:nvPr/>
          </p:nvSpPr>
          <p:spPr>
            <a:xfrm>
              <a:off x="10371668" y="3598333"/>
              <a:ext cx="1817163" cy="326813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66"/>
            <p:cNvSpPr/>
            <p:nvPr/>
          </p:nvSpPr>
          <p:spPr>
            <a:xfrm>
              <a:off x="-2" y="4021666"/>
              <a:ext cx="448736" cy="28448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83" name="Google Shape;83;p66"/>
          <p:cNvSpPr txBox="1"/>
          <p:nvPr>
            <p:ph type="title"/>
          </p:nvPr>
        </p:nvSpPr>
        <p:spPr>
          <a:xfrm>
            <a:off x="677332" y="609600"/>
            <a:ext cx="8596671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4" name="Google Shape;84;p66"/>
          <p:cNvSpPr txBox="1"/>
          <p:nvPr>
            <p:ph idx="1" type="body"/>
          </p:nvPr>
        </p:nvSpPr>
        <p:spPr>
          <a:xfrm>
            <a:off x="677332" y="2160589"/>
            <a:ext cx="4184039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Char char="u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66"/>
          <p:cNvSpPr txBox="1"/>
          <p:nvPr>
            <p:ph idx="12" type="sldNum"/>
          </p:nvPr>
        </p:nvSpPr>
        <p:spPr>
          <a:xfrm>
            <a:off x="9049985" y="6114706"/>
            <a:ext cx="224018" cy="21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7"/>
          <p:cNvSpPr txBox="1"/>
          <p:nvPr>
            <p:ph idx="12" type="sldNum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youtu.be/mwzn0zoy6IE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1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pn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6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"/>
          <p:cNvSpPr txBox="1"/>
          <p:nvPr>
            <p:ph idx="4294967295" type="ctrTitle"/>
          </p:nvPr>
        </p:nvSpPr>
        <p:spPr>
          <a:xfrm>
            <a:off x="3348500" y="1488825"/>
            <a:ext cx="60435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Tahoma"/>
              <a:buNone/>
            </a:pPr>
            <a:r>
              <a:rPr lang="en-US" sz="500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rPr>
              <a:t>Discipling the Nations in Diaspora</a:t>
            </a:r>
            <a:endParaRPr/>
          </a:p>
        </p:txBody>
      </p:sp>
      <p:sp>
        <p:nvSpPr>
          <p:cNvPr id="252" name="Google Shape;252;p1"/>
          <p:cNvSpPr txBox="1"/>
          <p:nvPr>
            <p:ph idx="4294967295" type="subTitle"/>
          </p:nvPr>
        </p:nvSpPr>
        <p:spPr>
          <a:xfrm>
            <a:off x="1624801" y="3135122"/>
            <a:ext cx="7766937" cy="1096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rPr>
              <a:t>Plenary Session</a:t>
            </a:r>
            <a:endParaRPr/>
          </a:p>
        </p:txBody>
      </p:sp>
      <p:sp>
        <p:nvSpPr>
          <p:cNvPr id="253" name="Google Shape;253;p1"/>
          <p:cNvSpPr txBox="1"/>
          <p:nvPr>
            <p:ph idx="4294967295" type="sldNum"/>
          </p:nvPr>
        </p:nvSpPr>
        <p:spPr>
          <a:xfrm>
            <a:off x="11625751" y="6296693"/>
            <a:ext cx="184057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Picture 4" id="254" name="Google Shape;2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550" y="0"/>
            <a:ext cx="2621225" cy="25200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"/>
          <p:cNvSpPr txBox="1"/>
          <p:nvPr/>
        </p:nvSpPr>
        <p:spPr>
          <a:xfrm>
            <a:off x="707024" y="5172916"/>
            <a:ext cx="8758420" cy="63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900"/>
              <a:buFont typeface="Trebuchet MS"/>
              <a:buNone/>
            </a:pPr>
            <a:r>
              <a:rPr b="1" i="0" lang="en-US" sz="1900" u="none" cap="none" strike="noStrike">
                <a:solidFill>
                  <a:srgbClr val="A7A7A7"/>
                </a:solidFill>
                <a:latin typeface="Trebuchet MS"/>
                <a:ea typeface="Trebuchet MS"/>
                <a:cs typeface="Trebuchet MS"/>
                <a:sym typeface="Trebuchet MS"/>
              </a:rPr>
              <a:t>Diaspora Working Group Members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800"/>
              <a:buFont typeface="Trebuchet MS"/>
              <a:buNone/>
            </a:pPr>
            <a:r>
              <a:rPr b="0" i="0" lang="en-US" sz="1800" u="none" cap="none" strike="noStrike">
                <a:solidFill>
                  <a:srgbClr val="A7A7A7"/>
                </a:solidFill>
                <a:latin typeface="Trebuchet MS"/>
                <a:ea typeface="Trebuchet MS"/>
                <a:cs typeface="Trebuchet MS"/>
                <a:sym typeface="Trebuchet MS"/>
              </a:rPr>
              <a:t>David Ball, Rachel Green, David Hawley, Allan Mao, Lyn Pearson, Rina Robinson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75" name="Google Shape;3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0"/>
          <p:cNvSpPr txBox="1"/>
          <p:nvPr>
            <p:ph type="title"/>
          </p:nvPr>
        </p:nvSpPr>
        <p:spPr>
          <a:xfrm>
            <a:off x="888178" y="108613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Which of the following three languages used among diaspora in Malaysia?</a:t>
            </a: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683913" y="5237655"/>
            <a:ext cx="1985049" cy="1012193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8" name="Google Shape;378;p10"/>
          <p:cNvSpPr/>
          <p:nvPr/>
        </p:nvSpPr>
        <p:spPr>
          <a:xfrm>
            <a:off x="2794904" y="5234480"/>
            <a:ext cx="1985050" cy="1018543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9" name="Google Shape;379;p10"/>
          <p:cNvSpPr/>
          <p:nvPr/>
        </p:nvSpPr>
        <p:spPr>
          <a:xfrm>
            <a:off x="4905897" y="5237655"/>
            <a:ext cx="1985050" cy="1012193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10"/>
          <p:cNvSpPr/>
          <p:nvPr/>
        </p:nvSpPr>
        <p:spPr>
          <a:xfrm>
            <a:off x="7004484" y="5240830"/>
            <a:ext cx="1985051" cy="1005843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p10"/>
          <p:cNvSpPr txBox="1"/>
          <p:nvPr/>
        </p:nvSpPr>
        <p:spPr>
          <a:xfrm>
            <a:off x="3649263" y="5398846"/>
            <a:ext cx="405997" cy="70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</p:txBody>
      </p:sp>
      <p:sp>
        <p:nvSpPr>
          <p:cNvPr id="382" name="Google Shape;382;p10"/>
          <p:cNvSpPr txBox="1"/>
          <p:nvPr/>
        </p:nvSpPr>
        <p:spPr>
          <a:xfrm>
            <a:off x="5677449" y="5398846"/>
            <a:ext cx="423187" cy="70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</p:txBody>
      </p:sp>
      <p:sp>
        <p:nvSpPr>
          <p:cNvPr id="383" name="Google Shape;383;p10"/>
          <p:cNvSpPr txBox="1"/>
          <p:nvPr/>
        </p:nvSpPr>
        <p:spPr>
          <a:xfrm>
            <a:off x="7741578" y="5393232"/>
            <a:ext cx="431261" cy="70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</p:txBody>
      </p:sp>
      <p:graphicFrame>
        <p:nvGraphicFramePr>
          <p:cNvPr id="384" name="Google Shape;384;p10"/>
          <p:cNvGraphicFramePr/>
          <p:nvPr/>
        </p:nvGraphicFramePr>
        <p:xfrm>
          <a:off x="1982010" y="2415538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{86532D18-B588-4723-A7C3-012322FD2B91}</a:tableStyleId>
              </a:tblPr>
              <a:tblGrid>
                <a:gridCol w="2837925"/>
                <a:gridCol w="2837925"/>
              </a:tblGrid>
              <a:tr h="138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A: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Mongolian,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</a:t>
                      </a:r>
                      <a:endParaRPr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B: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Norwegian,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</a:t>
                      </a:r>
                      <a:endParaRPr/>
                    </a:p>
                  </a:txBody>
                  <a:tcPr marT="0" marB="0" marR="0" marL="0"/>
                </a:tc>
              </a:tr>
              <a:tr h="130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C: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</a:t>
                      </a:r>
                      <a:endParaRPr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D: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Mongolian,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</a:t>
                      </a:r>
                      <a:endParaRPr/>
                    </a:p>
                  </a:txBody>
                  <a:tcPr marT="0" marB="0" marR="0" marL="0"/>
                </a:tc>
              </a:tr>
            </a:tbl>
          </a:graphicData>
        </a:graphic>
      </p:graphicFrame>
      <p:sp>
        <p:nvSpPr>
          <p:cNvPr id="385" name="Google Shape;385;p10"/>
          <p:cNvSpPr txBox="1"/>
          <p:nvPr/>
        </p:nvSpPr>
        <p:spPr>
          <a:xfrm>
            <a:off x="1455466" y="5393232"/>
            <a:ext cx="441939" cy="70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90" name="Google Shape;3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1"/>
          <p:cNvSpPr txBox="1"/>
          <p:nvPr>
            <p:ph type="title"/>
          </p:nvPr>
        </p:nvSpPr>
        <p:spPr>
          <a:xfrm>
            <a:off x="888178" y="108613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Which of the following three languages used among diaspora in Malaysia?</a:t>
            </a:r>
            <a:endParaRPr/>
          </a:p>
        </p:txBody>
      </p:sp>
      <p:sp>
        <p:nvSpPr>
          <p:cNvPr id="392" name="Google Shape;392;p11"/>
          <p:cNvSpPr/>
          <p:nvPr/>
        </p:nvSpPr>
        <p:spPr>
          <a:xfrm>
            <a:off x="683913" y="5237655"/>
            <a:ext cx="1985049" cy="1012193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2794904" y="5234480"/>
            <a:ext cx="1985050" cy="1018543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11"/>
          <p:cNvSpPr/>
          <p:nvPr/>
        </p:nvSpPr>
        <p:spPr>
          <a:xfrm>
            <a:off x="4905897" y="5237655"/>
            <a:ext cx="1985050" cy="1012193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5" name="Google Shape;395;p11"/>
          <p:cNvSpPr/>
          <p:nvPr/>
        </p:nvSpPr>
        <p:spPr>
          <a:xfrm>
            <a:off x="7004484" y="5240830"/>
            <a:ext cx="1985051" cy="1005843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5677449" y="5398846"/>
            <a:ext cx="423187" cy="70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</p:txBody>
      </p:sp>
      <p:graphicFrame>
        <p:nvGraphicFramePr>
          <p:cNvPr id="397" name="Google Shape;397;p11"/>
          <p:cNvGraphicFramePr/>
          <p:nvPr/>
        </p:nvGraphicFramePr>
        <p:xfrm>
          <a:off x="1982010" y="2415538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{86532D18-B588-4723-A7C3-012322FD2B91}</a:tableStyleId>
              </a:tblPr>
              <a:tblGrid>
                <a:gridCol w="2837925"/>
                <a:gridCol w="2837925"/>
              </a:tblGrid>
              <a:tr h="138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A: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Mongolian,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</a:t>
                      </a:r>
                      <a:endParaRPr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B: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Norwegian,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</a:t>
                      </a:r>
                      <a:endParaRPr/>
                    </a:p>
                  </a:txBody>
                  <a:tcPr marT="0" marB="0" marR="0" marL="0"/>
                </a:tc>
              </a:tr>
              <a:tr h="130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C: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Nepali,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</a:t>
                      </a:r>
                      <a:endParaRPr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400"/>
                        <a:buFont typeface="Helvetica Neue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535353"/>
                          </a:solidFill>
                        </a:rPr>
                        <a:t>D: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Bangla,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Mongolian,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2000"/>
                        <a:buFont typeface="Helvetica Neue"/>
                        <a:buNone/>
                      </a:pPr>
                      <a:r>
                        <a:rPr lang="en-US" sz="2000" u="none" cap="none" strike="noStrike">
                          <a:solidFill>
                            <a:srgbClr val="535353"/>
                          </a:solidFill>
                        </a:rPr>
                        <a:t>Burmese</a:t>
                      </a:r>
                      <a:endParaRPr/>
                    </a:p>
                  </a:txBody>
                  <a:tcPr marT="0" marB="0" marR="0" marL="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02" name="Google Shape;40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2"/>
          <p:cNvSpPr txBox="1"/>
          <p:nvPr>
            <p:ph type="title"/>
          </p:nvPr>
        </p:nvSpPr>
        <p:spPr>
          <a:xfrm>
            <a:off x="888178" y="108613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Trebuchet MS"/>
              <a:buNone/>
            </a:pPr>
            <a:r>
              <a:rPr lang="en-US" sz="3400"/>
              <a:t>Which is the largest diaspora community in Malaysia? Select the correct answer:</a:t>
            </a:r>
            <a:endParaRPr/>
          </a:p>
        </p:txBody>
      </p:sp>
      <p:grpSp>
        <p:nvGrpSpPr>
          <p:cNvPr id="404" name="Google Shape;404;p12"/>
          <p:cNvGrpSpPr/>
          <p:nvPr/>
        </p:nvGrpSpPr>
        <p:grpSpPr>
          <a:xfrm>
            <a:off x="705671" y="4991780"/>
            <a:ext cx="1985053" cy="1503944"/>
            <a:chOff x="-1" y="-2"/>
            <a:chExt cx="1985052" cy="1503943"/>
          </a:xfrm>
        </p:grpSpPr>
        <p:sp>
          <p:nvSpPr>
            <p:cNvPr id="405" name="Google Shape;405;p12"/>
            <p:cNvSpPr/>
            <p:nvPr/>
          </p:nvSpPr>
          <p:spPr>
            <a:xfrm>
              <a:off x="-1" y="-2"/>
              <a:ext cx="1985052" cy="1503943"/>
            </a:xfrm>
            <a:prstGeom prst="rect">
              <a:avLst/>
            </a:prstGeom>
            <a:solidFill>
              <a:schemeClr val="accent2"/>
            </a:solidFill>
            <a:ln cap="rnd" cmpd="sng" w="19050">
              <a:solidFill>
                <a:srgbClr val="3D751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6" name="Google Shape;406;p12"/>
            <p:cNvSpPr txBox="1"/>
            <p:nvPr/>
          </p:nvSpPr>
          <p:spPr>
            <a:xfrm>
              <a:off x="9524" y="236350"/>
              <a:ext cx="1966002" cy="1031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Trebuchet MS"/>
                <a:buNone/>
              </a:pPr>
              <a:r>
                <a:rPr b="0" i="0" lang="en-US" sz="4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Nepali</a:t>
              </a:r>
              <a:endParaRPr/>
            </a:p>
          </p:txBody>
        </p:sp>
      </p:grpSp>
      <p:sp>
        <p:nvSpPr>
          <p:cNvPr id="407" name="Google Shape;407;p12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8" name="Google Shape;408;p12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p12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p12"/>
          <p:cNvSpPr txBox="1"/>
          <p:nvPr/>
        </p:nvSpPr>
        <p:spPr>
          <a:xfrm>
            <a:off x="3133546" y="5228132"/>
            <a:ext cx="143742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Indonesian</a:t>
            </a:r>
            <a:endParaRPr/>
          </a:p>
        </p:txBody>
      </p:sp>
      <p:sp>
        <p:nvSpPr>
          <p:cNvPr id="411" name="Google Shape;411;p12"/>
          <p:cNvSpPr txBox="1"/>
          <p:nvPr/>
        </p:nvSpPr>
        <p:spPr>
          <a:xfrm>
            <a:off x="5355074" y="5228132"/>
            <a:ext cx="1030468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Filipino</a:t>
            </a:r>
            <a:endParaRPr/>
          </a:p>
        </p:txBody>
      </p:sp>
      <p:sp>
        <p:nvSpPr>
          <p:cNvPr id="412" name="Google Shape;412;p12"/>
          <p:cNvSpPr txBox="1"/>
          <p:nvPr/>
        </p:nvSpPr>
        <p:spPr>
          <a:xfrm>
            <a:off x="7164892" y="5228132"/>
            <a:ext cx="1584630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Bangladeshi</a:t>
            </a:r>
            <a:endParaRPr/>
          </a:p>
        </p:txBody>
      </p:sp>
      <p:pic>
        <p:nvPicPr>
          <p:cNvPr descr="malaysia-detailed-map-with-regions-free-vector.jpg" id="413" name="Google Shape;413;p12"/>
          <p:cNvPicPr preferRelativeResize="0"/>
          <p:nvPr/>
        </p:nvPicPr>
        <p:blipFill rotWithShape="1">
          <a:blip r:embed="rId4">
            <a:alphaModFix/>
          </a:blip>
          <a:srcRect b="9629" l="0" r="0" t="31120"/>
          <a:stretch/>
        </p:blipFill>
        <p:spPr>
          <a:xfrm>
            <a:off x="1299585" y="2251254"/>
            <a:ext cx="7337110" cy="2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18" name="Google Shape;4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3"/>
          <p:cNvSpPr txBox="1"/>
          <p:nvPr>
            <p:ph type="title"/>
          </p:nvPr>
        </p:nvSpPr>
        <p:spPr>
          <a:xfrm>
            <a:off x="888178" y="108613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Trebuchet MS"/>
              <a:buNone/>
            </a:pPr>
            <a:r>
              <a:rPr lang="en-US" sz="3400"/>
              <a:t>Which is the largest diaspora community in Malaysia? Select the correct answer:</a:t>
            </a: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05673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13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13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13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4" name="Google Shape;424;p13"/>
          <p:cNvSpPr txBox="1"/>
          <p:nvPr/>
        </p:nvSpPr>
        <p:spPr>
          <a:xfrm>
            <a:off x="3133546" y="5228132"/>
            <a:ext cx="143742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Indonesian</a:t>
            </a:r>
            <a:endParaRPr/>
          </a:p>
        </p:txBody>
      </p:sp>
      <p:pic>
        <p:nvPicPr>
          <p:cNvPr descr="malaysia-detailed-map-with-regions-free-vector.jpg" id="425" name="Google Shape;425;p13"/>
          <p:cNvPicPr preferRelativeResize="0"/>
          <p:nvPr/>
        </p:nvPicPr>
        <p:blipFill rotWithShape="1">
          <a:blip r:embed="rId4">
            <a:alphaModFix/>
          </a:blip>
          <a:srcRect b="9629" l="0" r="0" t="31120"/>
          <a:stretch/>
        </p:blipFill>
        <p:spPr>
          <a:xfrm>
            <a:off x="1299585" y="2251254"/>
            <a:ext cx="7337110" cy="2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30" name="Google Shape;4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 txBox="1"/>
          <p:nvPr>
            <p:ph type="title"/>
          </p:nvPr>
        </p:nvSpPr>
        <p:spPr>
          <a:xfrm>
            <a:off x="930857" y="1157268"/>
            <a:ext cx="8159848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Trebuchet MS"/>
              <a:buNone/>
            </a:pPr>
            <a:r>
              <a:rPr lang="en-US" sz="3400"/>
              <a:t>How many languages are spoken in Australian according to the 2021 census?</a:t>
            </a:r>
            <a:endParaRPr/>
          </a:p>
        </p:txBody>
      </p:sp>
      <p:grpSp>
        <p:nvGrpSpPr>
          <p:cNvPr id="432" name="Google Shape;432;p14"/>
          <p:cNvGrpSpPr/>
          <p:nvPr/>
        </p:nvGrpSpPr>
        <p:grpSpPr>
          <a:xfrm>
            <a:off x="705671" y="4991780"/>
            <a:ext cx="1985053" cy="1503944"/>
            <a:chOff x="-1" y="-2"/>
            <a:chExt cx="1985052" cy="1503943"/>
          </a:xfrm>
        </p:grpSpPr>
        <p:sp>
          <p:nvSpPr>
            <p:cNvPr id="433" name="Google Shape;433;p14"/>
            <p:cNvSpPr/>
            <p:nvPr/>
          </p:nvSpPr>
          <p:spPr>
            <a:xfrm>
              <a:off x="-1" y="-2"/>
              <a:ext cx="1985052" cy="1503943"/>
            </a:xfrm>
            <a:prstGeom prst="rect">
              <a:avLst/>
            </a:prstGeom>
            <a:solidFill>
              <a:schemeClr val="accent2"/>
            </a:solidFill>
            <a:ln cap="rnd" cmpd="sng" w="19050">
              <a:solidFill>
                <a:srgbClr val="3D751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4" name="Google Shape;434;p14"/>
            <p:cNvSpPr txBox="1"/>
            <p:nvPr/>
          </p:nvSpPr>
          <p:spPr>
            <a:xfrm>
              <a:off x="9524" y="236350"/>
              <a:ext cx="1966002" cy="1031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Trebuchet MS"/>
                <a:buNone/>
              </a:pPr>
              <a:r>
                <a:rPr b="0" i="0" lang="en-US" sz="4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25</a:t>
              </a:r>
              <a:endParaRPr/>
            </a:p>
          </p:txBody>
        </p:sp>
      </p:grpSp>
      <p:sp>
        <p:nvSpPr>
          <p:cNvPr id="435" name="Google Shape;435;p14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14"/>
          <p:cNvSpPr txBox="1"/>
          <p:nvPr/>
        </p:nvSpPr>
        <p:spPr>
          <a:xfrm>
            <a:off x="3649262" y="5228132"/>
            <a:ext cx="40599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78</a:t>
            </a:r>
            <a:endParaRPr/>
          </a:p>
        </p:txBody>
      </p:sp>
      <p:sp>
        <p:nvSpPr>
          <p:cNvPr id="439" name="Google Shape;439;p14"/>
          <p:cNvSpPr txBox="1"/>
          <p:nvPr/>
        </p:nvSpPr>
        <p:spPr>
          <a:xfrm>
            <a:off x="5598458" y="5228132"/>
            <a:ext cx="543701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253</a:t>
            </a:r>
            <a:endParaRPr/>
          </a:p>
        </p:txBody>
      </p:sp>
      <p:sp>
        <p:nvSpPr>
          <p:cNvPr id="440" name="Google Shape;440;p14"/>
          <p:cNvSpPr txBox="1"/>
          <p:nvPr/>
        </p:nvSpPr>
        <p:spPr>
          <a:xfrm>
            <a:off x="7685358" y="5228132"/>
            <a:ext cx="543701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429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45" name="Google Shape;4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 txBox="1"/>
          <p:nvPr>
            <p:ph type="title"/>
          </p:nvPr>
        </p:nvSpPr>
        <p:spPr>
          <a:xfrm>
            <a:off x="945084" y="1100365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Trebuchet MS"/>
              <a:buNone/>
            </a:pPr>
            <a:r>
              <a:rPr lang="en-US" sz="3400"/>
              <a:t>How many languages are spoken in Australian according to the 2021 census?</a:t>
            </a:r>
            <a:endParaRPr/>
          </a:p>
        </p:txBody>
      </p:sp>
      <p:sp>
        <p:nvSpPr>
          <p:cNvPr id="447" name="Google Shape;447;p15"/>
          <p:cNvSpPr/>
          <p:nvPr/>
        </p:nvSpPr>
        <p:spPr>
          <a:xfrm>
            <a:off x="705673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p15"/>
          <p:cNvSpPr txBox="1"/>
          <p:nvPr/>
        </p:nvSpPr>
        <p:spPr>
          <a:xfrm>
            <a:off x="7685358" y="5228132"/>
            <a:ext cx="543701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429</a:t>
            </a:r>
            <a:endParaRPr/>
          </a:p>
        </p:txBody>
      </p:sp>
      <p:sp>
        <p:nvSpPr>
          <p:cNvPr id="452" name="Google Shape;452;p15"/>
          <p:cNvSpPr txBox="1"/>
          <p:nvPr/>
        </p:nvSpPr>
        <p:spPr>
          <a:xfrm>
            <a:off x="3327570" y="2218072"/>
            <a:ext cx="6502415" cy="272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rPr>
              <a:t>English, Mandarin, Arabic, Vietnamese, Cantonese, Punjabi, Greek, Italian, Hindi, Spanish, Nepali, Tagalog, Korean, Urdu, Tamil, Filipino, Sinhalese, Gujarati, Malayalam, Indonesian, Persian, French, German, Bengali, Portuguese, Thai, Macedonian, Turkish, Telugu, Japanese, Serbian, Russian, Croatian, Afrikaans, Samoan, Polish, Hazaraghi, Khmer, Assyrian, Dari, Dutch, Maltese, Marathi, Chaldean, Malay, Tongan, Burmese, Swahili…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57" name="Google Shape;4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6"/>
          <p:cNvSpPr txBox="1"/>
          <p:nvPr>
            <p:ph type="title"/>
          </p:nvPr>
        </p:nvSpPr>
        <p:spPr>
          <a:xfrm>
            <a:off x="902404" y="1299532"/>
            <a:ext cx="828261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Trebuchet MS"/>
              <a:buNone/>
            </a:pPr>
            <a:r>
              <a:rPr lang="en-US" sz="3100"/>
              <a:t>At which conference did Increase make a commitment in discipling diaspora believers ?</a:t>
            </a:r>
            <a:endParaRPr/>
          </a:p>
        </p:txBody>
      </p:sp>
      <p:sp>
        <p:nvSpPr>
          <p:cNvPr id="459" name="Google Shape;459;p16"/>
          <p:cNvSpPr/>
          <p:nvPr/>
        </p:nvSpPr>
        <p:spPr>
          <a:xfrm>
            <a:off x="705673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6970193" y="50044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16"/>
          <p:cNvSpPr txBox="1"/>
          <p:nvPr/>
        </p:nvSpPr>
        <p:spPr>
          <a:xfrm>
            <a:off x="2941842" y="5217995"/>
            <a:ext cx="1684816" cy="128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Petalling Jaya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2015</a:t>
            </a:r>
            <a:endParaRPr/>
          </a:p>
        </p:txBody>
      </p:sp>
      <p:sp>
        <p:nvSpPr>
          <p:cNvPr id="464" name="Google Shape;464;p16"/>
          <p:cNvSpPr txBox="1"/>
          <p:nvPr/>
        </p:nvSpPr>
        <p:spPr>
          <a:xfrm>
            <a:off x="5147230" y="5228132"/>
            <a:ext cx="144615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Seoul 2011</a:t>
            </a:r>
            <a:endParaRPr/>
          </a:p>
        </p:txBody>
      </p:sp>
      <p:sp>
        <p:nvSpPr>
          <p:cNvPr id="465" name="Google Shape;465;p16"/>
          <p:cNvSpPr txBox="1"/>
          <p:nvPr/>
        </p:nvSpPr>
        <p:spPr>
          <a:xfrm>
            <a:off x="1015467" y="5217995"/>
            <a:ext cx="1329612" cy="128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Chiang Mai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2017</a:t>
            </a:r>
            <a:endParaRPr/>
          </a:p>
        </p:txBody>
      </p:sp>
      <p:sp>
        <p:nvSpPr>
          <p:cNvPr id="466" name="Google Shape;466;p16"/>
          <p:cNvSpPr txBox="1"/>
          <p:nvPr/>
        </p:nvSpPr>
        <p:spPr>
          <a:xfrm>
            <a:off x="7079608" y="5240832"/>
            <a:ext cx="1766213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Istanbul 2019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71" name="Google Shape;4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7"/>
          <p:cNvSpPr txBox="1"/>
          <p:nvPr>
            <p:ph type="title"/>
          </p:nvPr>
        </p:nvSpPr>
        <p:spPr>
          <a:xfrm>
            <a:off x="902404" y="1299532"/>
            <a:ext cx="828261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Trebuchet MS"/>
              <a:buNone/>
            </a:pPr>
            <a:r>
              <a:rPr lang="en-US" sz="3100"/>
              <a:t>At which conference did Increase make a commitment in discipling diaspora believers ?</a:t>
            </a:r>
            <a:endParaRPr/>
          </a:p>
        </p:txBody>
      </p:sp>
      <p:sp>
        <p:nvSpPr>
          <p:cNvPr id="473" name="Google Shape;473;p17"/>
          <p:cNvSpPr/>
          <p:nvPr/>
        </p:nvSpPr>
        <p:spPr>
          <a:xfrm>
            <a:off x="705673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4" name="Google Shape;474;p17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p17"/>
          <p:cNvSpPr/>
          <p:nvPr/>
        </p:nvSpPr>
        <p:spPr>
          <a:xfrm>
            <a:off x="4877787" y="50044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17"/>
          <p:cNvSpPr/>
          <p:nvPr/>
        </p:nvSpPr>
        <p:spPr>
          <a:xfrm>
            <a:off x="6970193" y="50044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17"/>
          <p:cNvSpPr txBox="1"/>
          <p:nvPr/>
        </p:nvSpPr>
        <p:spPr>
          <a:xfrm>
            <a:off x="1015467" y="5217995"/>
            <a:ext cx="1329612" cy="128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Chiang Mai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2017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82" name="Google Shape;4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8"/>
          <p:cNvSpPr txBox="1"/>
          <p:nvPr>
            <p:ph type="title"/>
          </p:nvPr>
        </p:nvSpPr>
        <p:spPr>
          <a:xfrm>
            <a:off x="869853" y="1615123"/>
            <a:ext cx="8741996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600"/>
              <a:buFont typeface="Trebuchet MS"/>
              <a:buNone/>
            </a:pPr>
            <a:r>
              <a:rPr lang="en-US" sz="4600"/>
              <a:t>Increase’s Diaspora Commitment</a:t>
            </a:r>
            <a:endParaRPr/>
          </a:p>
        </p:txBody>
      </p:sp>
      <p:sp>
        <p:nvSpPr>
          <p:cNvPr id="484" name="Google Shape;484;p18"/>
          <p:cNvSpPr txBox="1"/>
          <p:nvPr>
            <p:ph idx="1" type="body"/>
          </p:nvPr>
        </p:nvSpPr>
        <p:spPr>
          <a:xfrm>
            <a:off x="869853" y="3319190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A Story from the Bible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89" name="Google Shape;4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9"/>
          <p:cNvSpPr txBox="1"/>
          <p:nvPr>
            <p:ph type="title"/>
          </p:nvPr>
        </p:nvSpPr>
        <p:spPr>
          <a:xfrm>
            <a:off x="869853" y="4882200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Dr David Ball</a:t>
            </a:r>
            <a:b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700"/>
              <a:t>SEAN International, Coordinator for Asia</a:t>
            </a:r>
            <a:endParaRPr/>
          </a:p>
        </p:txBody>
      </p:sp>
      <p:sp>
        <p:nvSpPr>
          <p:cNvPr id="491" name="Google Shape;491;p19"/>
          <p:cNvSpPr txBox="1"/>
          <p:nvPr/>
        </p:nvSpPr>
        <p:spPr>
          <a:xfrm>
            <a:off x="915573" y="1647825"/>
            <a:ext cx="7919085" cy="23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rebuchet MS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Blessing and Being Blessed</a:t>
            </a:r>
            <a:br>
              <a:rPr b="1" i="0" lang="en-US" sz="4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Elijah’s experience as an exile in Zarephath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br>
              <a:rPr b="0" i="0" lang="en-US" sz="2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0" i="0" lang="en-US" sz="32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 Kings 17:7-16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260" name="Google Shape;2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Welcome</a:t>
            </a:r>
            <a:endParaRPr/>
          </a:p>
        </p:txBody>
      </p:sp>
      <p:sp>
        <p:nvSpPr>
          <p:cNvPr id="262" name="Google Shape;262;p2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The TEE Method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496" name="Google Shape;4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0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Increase’s Commitment</a:t>
            </a:r>
            <a:endParaRPr/>
          </a:p>
        </p:txBody>
      </p:sp>
      <p:sp>
        <p:nvSpPr>
          <p:cNvPr id="498" name="Google Shape;498;p20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The 2017 Diaspora Commitment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"/>
          <p:cNvSpPr txBox="1"/>
          <p:nvPr/>
        </p:nvSpPr>
        <p:spPr>
          <a:xfrm>
            <a:off x="3493768" y="2873"/>
            <a:ext cx="7128514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04" name="Google Shape;50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1"/>
          <p:cNvSpPr txBox="1"/>
          <p:nvPr>
            <p:ph idx="1" type="body"/>
          </p:nvPr>
        </p:nvSpPr>
        <p:spPr>
          <a:xfrm>
            <a:off x="1523998" y="2531165"/>
            <a:ext cx="9144001" cy="3617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</a:pPr>
            <a:r>
              <a:rPr lang="en-US"/>
              <a:t>We recognise that people groups are migrating </a:t>
            </a:r>
            <a:r>
              <a:rPr lang="en-US">
                <a:solidFill>
                  <a:srgbClr val="FF0000"/>
                </a:solidFill>
              </a:rPr>
              <a:t>and settling </a:t>
            </a:r>
            <a:r>
              <a:rPr lang="en-US"/>
              <a:t>across our region of Asia and around the world more than ever before.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</a:pPr>
            <a:r>
              <a:rPr lang="en-US"/>
              <a:t>We see that God is building </a:t>
            </a:r>
            <a:r>
              <a:rPr lang="en-US">
                <a:solidFill>
                  <a:srgbClr val="FF0000"/>
                </a:solidFill>
              </a:rPr>
              <a:t>and renewing </a:t>
            </a:r>
            <a:r>
              <a:rPr lang="en-US"/>
              <a:t>his church in </a:t>
            </a:r>
            <a:r>
              <a:rPr lang="en-US" strike="sngStrike"/>
              <a:t>a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fresh</a:t>
            </a:r>
            <a:r>
              <a:rPr lang="en-US"/>
              <a:t> and exciting way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/>
              <a:t> through these diaspora </a:t>
            </a:r>
            <a:r>
              <a:rPr lang="en-US">
                <a:solidFill>
                  <a:srgbClr val="FF0000"/>
                </a:solidFill>
              </a:rPr>
              <a:t>and multi-ethnic </a:t>
            </a:r>
            <a:r>
              <a:rPr lang="en-US"/>
              <a:t>communities. </a:t>
            </a:r>
            <a:endParaRPr/>
          </a:p>
        </p:txBody>
      </p:sp>
      <p:grpSp>
        <p:nvGrpSpPr>
          <p:cNvPr id="506" name="Google Shape;506;p21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07" name="Google Shape;507;p21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08" name="Google Shape;508;p21"/>
            <p:cNvSpPr txBox="1"/>
            <p:nvPr/>
          </p:nvSpPr>
          <p:spPr>
            <a:xfrm>
              <a:off x="58417" y="12700"/>
              <a:ext cx="9027165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2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14" name="Google Shape;51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2"/>
          <p:cNvSpPr txBox="1"/>
          <p:nvPr>
            <p:ph idx="1" type="body"/>
          </p:nvPr>
        </p:nvSpPr>
        <p:spPr>
          <a:xfrm>
            <a:off x="1523998" y="2531165"/>
            <a:ext cx="9144001" cy="3617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share a common vision for </a:t>
            </a:r>
            <a:r>
              <a:rPr b="0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church-based</a:t>
            </a: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training resources to be made available across Asia and beyond to equip all Christian believers to grow in Christ and serve him actively in their local churches and communities. </a:t>
            </a:r>
            <a:endParaRPr/>
          </a:p>
        </p:txBody>
      </p:sp>
      <p:grpSp>
        <p:nvGrpSpPr>
          <p:cNvPr id="516" name="Google Shape;516;p22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17" name="Google Shape;517;p22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8" name="Google Shape;518;p22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24" name="Google Shape;5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3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>
              <a:solidFill>
                <a:srgbClr val="000000"/>
              </a:solidFill>
            </a:endParaRPr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-US"/>
              <a:t>Extend and deepen existing work among diaspora communities including identifying unreached diaspora groups, reaching 2</a:t>
            </a:r>
            <a:r>
              <a:rPr baseline="30000" lang="en-US"/>
              <a:t>nd</a:t>
            </a:r>
            <a:r>
              <a:rPr lang="en-US"/>
              <a:t> generation migrants and expanding into new countries.</a:t>
            </a:r>
            <a:endParaRPr/>
          </a:p>
        </p:txBody>
      </p:sp>
      <p:grpSp>
        <p:nvGrpSpPr>
          <p:cNvPr id="526" name="Google Shape;526;p23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27" name="Google Shape;527;p23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8" name="Google Shape;528;p23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34" name="Google Shape;5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4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/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rebuchet MS"/>
              <a:buAutoNum type="arabicPeriod" startAt="2"/>
            </a:pPr>
            <a:r>
              <a:rPr lang="en-US"/>
              <a:t>Share courses more effectively including using digital delivery (both e-learning and m-learning), making courses available via the online portal and other cost-effective methods.</a:t>
            </a:r>
            <a:endParaRPr/>
          </a:p>
        </p:txBody>
      </p:sp>
      <p:grpSp>
        <p:nvGrpSpPr>
          <p:cNvPr id="536" name="Google Shape;536;p24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37" name="Google Shape;537;p24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8" name="Google Shape;538;p24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5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44" name="Google Shape;5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5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/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rebuchet MS"/>
              <a:buAutoNum type="arabicPeriod" startAt="3"/>
            </a:pPr>
            <a:r>
              <a:rPr lang="en-US"/>
              <a:t>Identify new partnerships and build and strengthen existing partnerships with churches and organisations around the world.</a:t>
            </a:r>
            <a:endParaRPr/>
          </a:p>
        </p:txBody>
      </p:sp>
      <p:grpSp>
        <p:nvGrpSpPr>
          <p:cNvPr id="546" name="Google Shape;546;p25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47" name="Google Shape;547;p25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8" name="Google Shape;548;p25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54" name="Google Shape;5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6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/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rebuchet MS"/>
              <a:buAutoNum type="arabicPeriod" startAt="4"/>
            </a:pPr>
            <a:r>
              <a:rPr lang="en-US"/>
              <a:t>Identify, equip, train and nurture more facilitators and leaders to serve diaspora communities.</a:t>
            </a:r>
            <a:endParaRPr/>
          </a:p>
        </p:txBody>
      </p:sp>
      <p:grpSp>
        <p:nvGrpSpPr>
          <p:cNvPr id="556" name="Google Shape;556;p26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57" name="Google Shape;557;p26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8" name="Google Shape;558;p26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7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64" name="Google Shape;5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7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/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rebuchet MS"/>
              <a:buAutoNum type="arabicPeriod" startAt="5"/>
            </a:pPr>
            <a:r>
              <a:rPr lang="en-US"/>
              <a:t>Work with others to share fruitful practice and recognise learning and training received in other contexts.</a:t>
            </a:r>
            <a:endParaRPr/>
          </a:p>
        </p:txBody>
      </p:sp>
      <p:grpSp>
        <p:nvGrpSpPr>
          <p:cNvPr id="566" name="Google Shape;566;p27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67" name="Google Shape;567;p27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8" name="Google Shape;568;p27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8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74" name="Google Shape;5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8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>
              <a:solidFill>
                <a:srgbClr val="000000"/>
              </a:solidFill>
            </a:endParaRPr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-US" strike="sngStrike"/>
              <a:t>Actively support and encourage those with a vision to empower churches in discipling diaspora believers in Asia and beyond.</a:t>
            </a:r>
            <a:endParaRPr/>
          </a:p>
        </p:txBody>
      </p:sp>
      <p:grpSp>
        <p:nvGrpSpPr>
          <p:cNvPr id="576" name="Google Shape;576;p28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77" name="Google Shape;577;p28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8" name="Google Shape;578;p28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9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84" name="Google Shape;58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9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>
              <a:solidFill>
                <a:srgbClr val="000000"/>
              </a:solidFill>
            </a:endParaRPr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 startAt="2"/>
            </a:pPr>
            <a:r>
              <a:rPr lang="en-US" strike="sngStrike"/>
              <a:t>Make discipleship and leadership resources available to those who wish to use them for group learning in local churches.</a:t>
            </a:r>
            <a:endParaRPr/>
          </a:p>
        </p:txBody>
      </p:sp>
      <p:grpSp>
        <p:nvGrpSpPr>
          <p:cNvPr id="586" name="Google Shape;586;p29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87" name="Google Shape;587;p29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88" name="Google Shape;588;p29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"/>
          <p:cNvSpPr/>
          <p:nvPr/>
        </p:nvSpPr>
        <p:spPr>
          <a:xfrm>
            <a:off x="6978536" y="108174"/>
            <a:ext cx="2441708" cy="954110"/>
          </a:xfrm>
          <a:prstGeom prst="roundRect">
            <a:avLst>
              <a:gd fmla="val 16667" name="adj"/>
            </a:avLst>
          </a:prstGeom>
          <a:solidFill>
            <a:srgbClr val="02929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7064126" y="101968"/>
            <a:ext cx="2211457" cy="95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Practical Application</a:t>
            </a:r>
            <a:endParaRPr/>
          </a:p>
        </p:txBody>
      </p:sp>
      <p:sp>
        <p:nvSpPr>
          <p:cNvPr id="269" name="Google Shape;269;p3"/>
          <p:cNvSpPr/>
          <p:nvPr/>
        </p:nvSpPr>
        <p:spPr>
          <a:xfrm>
            <a:off x="7552448" y="3823756"/>
            <a:ext cx="2127512" cy="954110"/>
          </a:xfrm>
          <a:prstGeom prst="roundRect">
            <a:avLst>
              <a:gd fmla="val 16667" name="adj"/>
            </a:avLst>
          </a:prstGeom>
          <a:solidFill>
            <a:srgbClr val="02929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3"/>
          <p:cNvSpPr/>
          <p:nvPr/>
        </p:nvSpPr>
        <p:spPr>
          <a:xfrm>
            <a:off x="1565680" y="2746399"/>
            <a:ext cx="2127512" cy="954111"/>
          </a:xfrm>
          <a:prstGeom prst="roundRect">
            <a:avLst>
              <a:gd fmla="val 16667" name="adj"/>
            </a:avLst>
          </a:prstGeom>
          <a:solidFill>
            <a:srgbClr val="02929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3"/>
          <p:cNvSpPr txBox="1"/>
          <p:nvPr/>
        </p:nvSpPr>
        <p:spPr>
          <a:xfrm>
            <a:off x="7598167" y="3823756"/>
            <a:ext cx="1960562" cy="95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Personal Study</a:t>
            </a:r>
            <a:endParaRPr/>
          </a:p>
        </p:txBody>
      </p:sp>
      <p:grpSp>
        <p:nvGrpSpPr>
          <p:cNvPr id="272" name="Google Shape;272;p3"/>
          <p:cNvGrpSpPr/>
          <p:nvPr/>
        </p:nvGrpSpPr>
        <p:grpSpPr>
          <a:xfrm>
            <a:off x="4836721" y="2794822"/>
            <a:ext cx="2141820" cy="3793139"/>
            <a:chOff x="-1" y="-1"/>
            <a:chExt cx="2141818" cy="3793138"/>
          </a:xfrm>
        </p:grpSpPr>
        <p:sp>
          <p:nvSpPr>
            <p:cNvPr id="273" name="Google Shape;273;p3"/>
            <p:cNvSpPr/>
            <p:nvPr/>
          </p:nvSpPr>
          <p:spPr>
            <a:xfrm>
              <a:off x="803438" y="-1"/>
              <a:ext cx="534940" cy="3735718"/>
            </a:xfrm>
            <a:prstGeom prst="rect">
              <a:avLst/>
            </a:prstGeom>
            <a:solidFill>
              <a:srgbClr val="029293"/>
            </a:solidFill>
            <a:ln cap="rnd" cmpd="sng" w="19050">
              <a:solidFill>
                <a:srgbClr val="1414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 flipH="1" rot="10800000">
              <a:off x="-1" y="3309543"/>
              <a:ext cx="2141818" cy="4835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17280" y="21600"/>
                  </a:lnTo>
                  <a:lnTo>
                    <a:pt x="4320" y="21600"/>
                  </a:lnTo>
                  <a:close/>
                </a:path>
              </a:pathLst>
            </a:custGeom>
            <a:solidFill>
              <a:srgbClr val="029293"/>
            </a:solidFill>
            <a:ln cap="rnd" cmpd="sng" w="19050">
              <a:solidFill>
                <a:srgbClr val="1414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0577" y="3053012"/>
              <a:ext cx="504003" cy="483594"/>
            </a:xfrm>
            <a:prstGeom prst="rect">
              <a:avLst/>
            </a:prstGeom>
            <a:solidFill>
              <a:srgbClr val="02929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76" name="Google Shape;276;p3"/>
          <p:cNvSpPr txBox="1"/>
          <p:nvPr/>
        </p:nvSpPr>
        <p:spPr>
          <a:xfrm>
            <a:off x="2451948" y="5238717"/>
            <a:ext cx="2482385" cy="523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9293"/>
              </a:buClr>
              <a:buSzPts val="2800"/>
              <a:buFont typeface="Montserrat"/>
              <a:buNone/>
            </a:pPr>
            <a:r>
              <a:rPr b="0" i="1" lang="en-US" sz="2800" u="none" cap="none" strike="noStrike">
                <a:solidFill>
                  <a:srgbClr val="029293"/>
                </a:solidFill>
                <a:latin typeface="Montserrat"/>
                <a:ea typeface="Montserrat"/>
                <a:cs typeface="Montserrat"/>
                <a:sym typeface="Montserrat"/>
              </a:rPr>
              <a:t>Transformation</a:t>
            </a:r>
            <a:endParaRPr/>
          </a:p>
        </p:txBody>
      </p:sp>
      <p:cxnSp>
        <p:nvCxnSpPr>
          <p:cNvPr id="277" name="Google Shape;277;p3"/>
          <p:cNvCxnSpPr/>
          <p:nvPr/>
        </p:nvCxnSpPr>
        <p:spPr>
          <a:xfrm rot="10800000">
            <a:off x="5874973" y="5306649"/>
            <a:ext cx="939975" cy="540853"/>
          </a:xfrm>
          <a:prstGeom prst="straightConnector1">
            <a:avLst/>
          </a:prstGeom>
          <a:noFill/>
          <a:ln cap="rnd" cmpd="sng" w="571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8" name="Google Shape;278;p3"/>
          <p:cNvSpPr txBox="1"/>
          <p:nvPr/>
        </p:nvSpPr>
        <p:spPr>
          <a:xfrm>
            <a:off x="1592162" y="2685513"/>
            <a:ext cx="1960561" cy="95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Group Learning</a:t>
            </a:r>
            <a:endParaRPr/>
          </a:p>
        </p:txBody>
      </p:sp>
      <p:grpSp>
        <p:nvGrpSpPr>
          <p:cNvPr id="279" name="Google Shape;279;p3"/>
          <p:cNvGrpSpPr/>
          <p:nvPr/>
        </p:nvGrpSpPr>
        <p:grpSpPr>
          <a:xfrm>
            <a:off x="7300243" y="985613"/>
            <a:ext cx="1114813" cy="2632270"/>
            <a:chOff x="-1" y="-2"/>
            <a:chExt cx="1114812" cy="2632269"/>
          </a:xfrm>
        </p:grpSpPr>
        <p:sp>
          <p:nvSpPr>
            <p:cNvPr id="280" name="Google Shape;280;p3"/>
            <p:cNvSpPr/>
            <p:nvPr/>
          </p:nvSpPr>
          <p:spPr>
            <a:xfrm rot="-722212">
              <a:off x="260936" y="33626"/>
              <a:ext cx="592938" cy="2565012"/>
            </a:xfrm>
            <a:custGeom>
              <a:rect b="b" l="l" r="r" t="t"/>
              <a:pathLst>
                <a:path extrusionOk="0" h="21600" w="21017">
                  <a:moveTo>
                    <a:pt x="0" y="20329"/>
                  </a:moveTo>
                  <a:lnTo>
                    <a:pt x="8004" y="17578"/>
                  </a:lnTo>
                  <a:lnTo>
                    <a:pt x="8004" y="18900"/>
                  </a:lnTo>
                  <a:cubicBezTo>
                    <a:pt x="15384" y="17480"/>
                    <a:pt x="20405" y="14229"/>
                    <a:pt x="20965" y="10509"/>
                  </a:cubicBezTo>
                  <a:cubicBezTo>
                    <a:pt x="21600" y="14730"/>
                    <a:pt x="16378" y="18666"/>
                    <a:pt x="8004" y="20278"/>
                  </a:cubicBezTo>
                  <a:lnTo>
                    <a:pt x="8004" y="21600"/>
                  </a:lnTo>
                  <a:close/>
                  <a:moveTo>
                    <a:pt x="21016" y="11198"/>
                  </a:moveTo>
                  <a:cubicBezTo>
                    <a:pt x="21016" y="5775"/>
                    <a:pt x="11607" y="1378"/>
                    <a:pt x="0" y="1378"/>
                  </a:cubicBezTo>
                  <a:lnTo>
                    <a:pt x="0" y="0"/>
                  </a:lnTo>
                  <a:cubicBezTo>
                    <a:pt x="11607" y="0"/>
                    <a:pt x="21016" y="4397"/>
                    <a:pt x="21016" y="98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 rot="-722212">
              <a:off x="132136" y="47208"/>
              <a:ext cx="592924" cy="1329765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cubicBezTo>
                    <a:pt x="21600" y="11139"/>
                    <a:pt x="11929" y="2658"/>
                    <a:pt x="0" y="2658"/>
                  </a:cubicBezTo>
                  <a:lnTo>
                    <a:pt x="0" y="0"/>
                  </a:lnTo>
                  <a:cubicBezTo>
                    <a:pt x="11929" y="0"/>
                    <a:pt x="21600" y="8481"/>
                    <a:pt x="21600" y="1894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 rot="-722212">
              <a:off x="260936" y="33629"/>
              <a:ext cx="592924" cy="2565010"/>
            </a:xfrm>
            <a:custGeom>
              <a:rect b="b" l="l" r="r" t="t"/>
              <a:pathLst>
                <a:path extrusionOk="0" h="21600" w="21600">
                  <a:moveTo>
                    <a:pt x="21600" y="11198"/>
                  </a:moveTo>
                  <a:cubicBezTo>
                    <a:pt x="21600" y="5775"/>
                    <a:pt x="11929" y="1378"/>
                    <a:pt x="0" y="1378"/>
                  </a:cubicBezTo>
                  <a:lnTo>
                    <a:pt x="0" y="0"/>
                  </a:lnTo>
                  <a:cubicBezTo>
                    <a:pt x="11929" y="0"/>
                    <a:pt x="21600" y="4397"/>
                    <a:pt x="21600" y="9820"/>
                  </a:cubicBezTo>
                  <a:lnTo>
                    <a:pt x="21600" y="11198"/>
                  </a:lnTo>
                  <a:cubicBezTo>
                    <a:pt x="21600" y="15177"/>
                    <a:pt x="16319" y="18762"/>
                    <a:pt x="8227" y="20278"/>
                  </a:cubicBezTo>
                  <a:lnTo>
                    <a:pt x="8227" y="21600"/>
                  </a:lnTo>
                  <a:lnTo>
                    <a:pt x="0" y="20329"/>
                  </a:lnTo>
                  <a:lnTo>
                    <a:pt x="8227" y="17578"/>
                  </a:lnTo>
                  <a:lnTo>
                    <a:pt x="8227" y="18900"/>
                  </a:lnTo>
                  <a:cubicBezTo>
                    <a:pt x="15811" y="17480"/>
                    <a:pt x="20971" y="14229"/>
                    <a:pt x="21547" y="10509"/>
                  </a:cubicBez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3697587" y="593318"/>
            <a:ext cx="4031646" cy="3806627"/>
            <a:chOff x="-2" y="-2"/>
            <a:chExt cx="4031645" cy="3806626"/>
          </a:xfrm>
        </p:grpSpPr>
        <p:sp>
          <p:nvSpPr>
            <p:cNvPr id="284" name="Google Shape;284;p3"/>
            <p:cNvSpPr/>
            <p:nvPr/>
          </p:nvSpPr>
          <p:spPr>
            <a:xfrm rot="-2032007">
              <a:off x="1824574" y="375470"/>
              <a:ext cx="1879605" cy="174752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10800" y="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15353"/>
            </a:solidFill>
            <a:ln cap="rnd" cmpd="sng" w="19050">
              <a:solidFill>
                <a:srgbClr val="97D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 rot="-9263965">
              <a:off x="285284" y="1176068"/>
              <a:ext cx="1879604" cy="174752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10800" y="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15353"/>
            </a:solidFill>
            <a:ln cap="rnd" cmpd="sng" w="19050">
              <a:solidFill>
                <a:srgbClr val="97D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 rot="5167661">
              <a:off x="1855163" y="1911767"/>
              <a:ext cx="1761234" cy="1903924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10800" y="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15353"/>
            </a:solidFill>
            <a:ln cap="rnd" cmpd="sng" w="19050">
              <a:solidFill>
                <a:srgbClr val="97D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 rot="-2548345">
              <a:off x="1613788" y="1501098"/>
              <a:ext cx="1188005" cy="1188005"/>
            </a:xfrm>
            <a:prstGeom prst="ellipse">
              <a:avLst/>
            </a:prstGeom>
            <a:solidFill>
              <a:srgbClr val="015353"/>
            </a:solidFill>
            <a:ln cap="rnd" cmpd="sng" w="190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cxnSp>
        <p:nvCxnSpPr>
          <p:cNvPr id="288" name="Google Shape;288;p3"/>
          <p:cNvCxnSpPr/>
          <p:nvPr/>
        </p:nvCxnSpPr>
        <p:spPr>
          <a:xfrm flipH="1" rot="10800000">
            <a:off x="4023728" y="3421620"/>
            <a:ext cx="1332589" cy="1491477"/>
          </a:xfrm>
          <a:prstGeom prst="straightConnector1">
            <a:avLst/>
          </a:prstGeom>
          <a:noFill/>
          <a:ln cap="rnd" cmpd="sng" w="571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89" name="Google Shape;289;p3"/>
          <p:cNvGrpSpPr/>
          <p:nvPr/>
        </p:nvGrpSpPr>
        <p:grpSpPr>
          <a:xfrm>
            <a:off x="3812119" y="3674572"/>
            <a:ext cx="2589245" cy="1564162"/>
            <a:chOff x="-2" y="-1"/>
            <a:chExt cx="2589243" cy="1564161"/>
          </a:xfrm>
        </p:grpSpPr>
        <p:sp>
          <p:nvSpPr>
            <p:cNvPr id="290" name="Google Shape;290;p3"/>
            <p:cNvSpPr/>
            <p:nvPr/>
          </p:nvSpPr>
          <p:spPr>
            <a:xfrm rot="6806109">
              <a:off x="998151" y="-500426"/>
              <a:ext cx="592938" cy="2565011"/>
            </a:xfrm>
            <a:custGeom>
              <a:rect b="b" l="l" r="r" t="t"/>
              <a:pathLst>
                <a:path extrusionOk="0" h="21600" w="21017">
                  <a:moveTo>
                    <a:pt x="0" y="20329"/>
                  </a:moveTo>
                  <a:lnTo>
                    <a:pt x="8004" y="17578"/>
                  </a:lnTo>
                  <a:lnTo>
                    <a:pt x="8004" y="18900"/>
                  </a:lnTo>
                  <a:cubicBezTo>
                    <a:pt x="15384" y="17480"/>
                    <a:pt x="20405" y="14229"/>
                    <a:pt x="20965" y="10509"/>
                  </a:cubicBezTo>
                  <a:cubicBezTo>
                    <a:pt x="21600" y="14730"/>
                    <a:pt x="16378" y="18666"/>
                    <a:pt x="8004" y="20278"/>
                  </a:cubicBezTo>
                  <a:lnTo>
                    <a:pt x="8004" y="21600"/>
                  </a:lnTo>
                  <a:close/>
                  <a:moveTo>
                    <a:pt x="21016" y="11198"/>
                  </a:moveTo>
                  <a:cubicBezTo>
                    <a:pt x="21016" y="5775"/>
                    <a:pt x="11607" y="1378"/>
                    <a:pt x="0" y="1378"/>
                  </a:cubicBezTo>
                  <a:lnTo>
                    <a:pt x="0" y="0"/>
                  </a:lnTo>
                  <a:cubicBezTo>
                    <a:pt x="11607" y="0"/>
                    <a:pt x="21016" y="4397"/>
                    <a:pt x="21016" y="98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 rot="6806109">
              <a:off x="1564836" y="362825"/>
              <a:ext cx="592923" cy="1329766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cubicBezTo>
                    <a:pt x="21600" y="11139"/>
                    <a:pt x="11929" y="2658"/>
                    <a:pt x="0" y="2658"/>
                  </a:cubicBezTo>
                  <a:lnTo>
                    <a:pt x="0" y="0"/>
                  </a:lnTo>
                  <a:cubicBezTo>
                    <a:pt x="11929" y="0"/>
                    <a:pt x="21600" y="8481"/>
                    <a:pt x="21600" y="1894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 rot="6806109">
              <a:off x="998160" y="-500433"/>
              <a:ext cx="592925" cy="2565011"/>
            </a:xfrm>
            <a:custGeom>
              <a:rect b="b" l="l" r="r" t="t"/>
              <a:pathLst>
                <a:path extrusionOk="0" h="21600" w="21600">
                  <a:moveTo>
                    <a:pt x="21600" y="11198"/>
                  </a:moveTo>
                  <a:cubicBezTo>
                    <a:pt x="21600" y="5775"/>
                    <a:pt x="11929" y="1378"/>
                    <a:pt x="0" y="1378"/>
                  </a:cubicBezTo>
                  <a:lnTo>
                    <a:pt x="0" y="0"/>
                  </a:lnTo>
                  <a:cubicBezTo>
                    <a:pt x="11929" y="0"/>
                    <a:pt x="21600" y="4397"/>
                    <a:pt x="21600" y="9820"/>
                  </a:cubicBezTo>
                  <a:lnTo>
                    <a:pt x="21600" y="11198"/>
                  </a:lnTo>
                  <a:cubicBezTo>
                    <a:pt x="21600" y="15177"/>
                    <a:pt x="16319" y="18762"/>
                    <a:pt x="8227" y="20278"/>
                  </a:cubicBezTo>
                  <a:lnTo>
                    <a:pt x="8227" y="21600"/>
                  </a:lnTo>
                  <a:lnTo>
                    <a:pt x="0" y="20329"/>
                  </a:lnTo>
                  <a:lnTo>
                    <a:pt x="8227" y="17578"/>
                  </a:lnTo>
                  <a:lnTo>
                    <a:pt x="8227" y="18900"/>
                  </a:lnTo>
                  <a:cubicBezTo>
                    <a:pt x="15811" y="17480"/>
                    <a:pt x="20971" y="14229"/>
                    <a:pt x="21547" y="10509"/>
                  </a:cubicBez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93" name="Google Shape;293;p3"/>
          <p:cNvGrpSpPr/>
          <p:nvPr/>
        </p:nvGrpSpPr>
        <p:grpSpPr>
          <a:xfrm>
            <a:off x="3443221" y="121970"/>
            <a:ext cx="2373104" cy="2065700"/>
            <a:chOff x="-3" y="-3"/>
            <a:chExt cx="2373103" cy="2065698"/>
          </a:xfrm>
        </p:grpSpPr>
        <p:sp>
          <p:nvSpPr>
            <p:cNvPr id="294" name="Google Shape;294;p3"/>
            <p:cNvSpPr/>
            <p:nvPr/>
          </p:nvSpPr>
          <p:spPr>
            <a:xfrm rot="-7720310">
              <a:off x="890079" y="-249659"/>
              <a:ext cx="592937" cy="2565010"/>
            </a:xfrm>
            <a:custGeom>
              <a:rect b="b" l="l" r="r" t="t"/>
              <a:pathLst>
                <a:path extrusionOk="0" h="21600" w="21017">
                  <a:moveTo>
                    <a:pt x="0" y="20329"/>
                  </a:moveTo>
                  <a:lnTo>
                    <a:pt x="8004" y="17578"/>
                  </a:lnTo>
                  <a:lnTo>
                    <a:pt x="8004" y="18900"/>
                  </a:lnTo>
                  <a:cubicBezTo>
                    <a:pt x="15384" y="17480"/>
                    <a:pt x="20405" y="14229"/>
                    <a:pt x="20965" y="10509"/>
                  </a:cubicBezTo>
                  <a:cubicBezTo>
                    <a:pt x="21600" y="14730"/>
                    <a:pt x="16378" y="18666"/>
                    <a:pt x="8004" y="20278"/>
                  </a:cubicBezTo>
                  <a:lnTo>
                    <a:pt x="8004" y="21600"/>
                  </a:lnTo>
                  <a:close/>
                  <a:moveTo>
                    <a:pt x="21016" y="11198"/>
                  </a:moveTo>
                  <a:cubicBezTo>
                    <a:pt x="21016" y="5775"/>
                    <a:pt x="11607" y="1378"/>
                    <a:pt x="0" y="1378"/>
                  </a:cubicBezTo>
                  <a:lnTo>
                    <a:pt x="0" y="0"/>
                  </a:lnTo>
                  <a:cubicBezTo>
                    <a:pt x="11607" y="0"/>
                    <a:pt x="21016" y="4397"/>
                    <a:pt x="21016" y="98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 rot="-7720310">
              <a:off x="407891" y="753896"/>
              <a:ext cx="592923" cy="1329764"/>
            </a:xfrm>
            <a:custGeom>
              <a:rect b="b" l="l" r="r" t="t"/>
              <a:pathLst>
                <a:path extrusionOk="0" h="21600" w="21600">
                  <a:moveTo>
                    <a:pt x="21600" y="21600"/>
                  </a:moveTo>
                  <a:cubicBezTo>
                    <a:pt x="21600" y="11139"/>
                    <a:pt x="11929" y="2658"/>
                    <a:pt x="0" y="2658"/>
                  </a:cubicBezTo>
                  <a:lnTo>
                    <a:pt x="0" y="0"/>
                  </a:lnTo>
                  <a:cubicBezTo>
                    <a:pt x="11929" y="0"/>
                    <a:pt x="21600" y="8481"/>
                    <a:pt x="21600" y="1894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 rot="-7720310">
              <a:off x="890091" y="-249653"/>
              <a:ext cx="592923" cy="2565010"/>
            </a:xfrm>
            <a:custGeom>
              <a:rect b="b" l="l" r="r" t="t"/>
              <a:pathLst>
                <a:path extrusionOk="0" h="21600" w="21600">
                  <a:moveTo>
                    <a:pt x="21600" y="11198"/>
                  </a:moveTo>
                  <a:cubicBezTo>
                    <a:pt x="21600" y="5775"/>
                    <a:pt x="11929" y="1378"/>
                    <a:pt x="0" y="1378"/>
                  </a:cubicBezTo>
                  <a:lnTo>
                    <a:pt x="0" y="0"/>
                  </a:lnTo>
                  <a:cubicBezTo>
                    <a:pt x="11929" y="0"/>
                    <a:pt x="21600" y="4397"/>
                    <a:pt x="21600" y="9820"/>
                  </a:cubicBezTo>
                  <a:lnTo>
                    <a:pt x="21600" y="11198"/>
                  </a:lnTo>
                  <a:cubicBezTo>
                    <a:pt x="21600" y="15177"/>
                    <a:pt x="16319" y="18762"/>
                    <a:pt x="8227" y="20278"/>
                  </a:cubicBezTo>
                  <a:lnTo>
                    <a:pt x="8227" y="21600"/>
                  </a:lnTo>
                  <a:lnTo>
                    <a:pt x="0" y="20329"/>
                  </a:lnTo>
                  <a:lnTo>
                    <a:pt x="8227" y="17578"/>
                  </a:lnTo>
                  <a:lnTo>
                    <a:pt x="8227" y="18900"/>
                  </a:lnTo>
                  <a:cubicBezTo>
                    <a:pt x="15811" y="17480"/>
                    <a:pt x="20971" y="14229"/>
                    <a:pt x="21547" y="10509"/>
                  </a:cubicBez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97" name="Google Shape;297;p3"/>
          <p:cNvGrpSpPr/>
          <p:nvPr/>
        </p:nvGrpSpPr>
        <p:grpSpPr>
          <a:xfrm>
            <a:off x="6829554" y="5320714"/>
            <a:ext cx="3033266" cy="1060116"/>
            <a:chOff x="-1" y="-1"/>
            <a:chExt cx="3033265" cy="1060115"/>
          </a:xfrm>
        </p:grpSpPr>
        <p:sp>
          <p:nvSpPr>
            <p:cNvPr id="298" name="Google Shape;298;p3"/>
            <p:cNvSpPr txBox="1"/>
            <p:nvPr/>
          </p:nvSpPr>
          <p:spPr>
            <a:xfrm>
              <a:off x="31108" y="49730"/>
              <a:ext cx="2971046" cy="955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9293"/>
                </a:buClr>
                <a:buSzPts val="2800"/>
                <a:buFont typeface="Montserrat"/>
                <a:buNone/>
              </a:pPr>
              <a:r>
                <a:rPr b="0" i="0" lang="en-US" sz="2800" u="none" cap="none" strike="noStrike">
                  <a:solidFill>
                    <a:srgbClr val="02929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Intentionally Church-based</a:t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" y="-1"/>
              <a:ext cx="3033265" cy="1060115"/>
            </a:xfrm>
            <a:prstGeom prst="roundRect">
              <a:avLst>
                <a:gd fmla="val 16667" name="adj"/>
              </a:avLst>
            </a:prstGeom>
            <a:noFill/>
            <a:ln cap="rnd" cmpd="sng" w="19050">
              <a:solidFill>
                <a:srgbClr val="0000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00" name="Google Shape;300;p3"/>
          <p:cNvSpPr/>
          <p:nvPr/>
        </p:nvSpPr>
        <p:spPr>
          <a:xfrm>
            <a:off x="2390849" y="4978677"/>
            <a:ext cx="3033263" cy="1060112"/>
          </a:xfrm>
          <a:prstGeom prst="roundRect">
            <a:avLst>
              <a:gd fmla="val 16667" name="adj"/>
            </a:avLst>
          </a:prstGeom>
          <a:noFill/>
          <a:ln cap="rnd" cmpd="sng" w="19050">
            <a:solidFill>
              <a:srgbClr val="0000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0"/>
          <p:cNvSpPr txBox="1"/>
          <p:nvPr/>
        </p:nvSpPr>
        <p:spPr>
          <a:xfrm>
            <a:off x="3493770" y="2873"/>
            <a:ext cx="7128510" cy="1224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Discipling the Diaspora</a:t>
            </a:r>
            <a:endParaRPr/>
          </a:p>
        </p:txBody>
      </p:sp>
      <p:pic>
        <p:nvPicPr>
          <p:cNvPr descr="Picture 4" id="594" name="Google Shape;59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872"/>
            <a:ext cx="1924050" cy="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0"/>
          <p:cNvSpPr txBox="1"/>
          <p:nvPr>
            <p:ph idx="1" type="body"/>
          </p:nvPr>
        </p:nvSpPr>
        <p:spPr>
          <a:xfrm>
            <a:off x="1524000" y="2226365"/>
            <a:ext cx="9144000" cy="435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3600"/>
              <a:buNone/>
            </a:pPr>
            <a:r>
              <a:rPr lang="en-US"/>
              <a:t>We commit to work together over the next five </a:t>
            </a:r>
            <a:r>
              <a:rPr lang="en-US">
                <a:solidFill>
                  <a:srgbClr val="EB7564"/>
                </a:solidFill>
              </a:rPr>
              <a:t>(2023-2028) </a:t>
            </a:r>
            <a:r>
              <a:rPr lang="en-US"/>
              <a:t>years to:</a:t>
            </a:r>
            <a:endParaRPr>
              <a:solidFill>
                <a:srgbClr val="000000"/>
              </a:solidFill>
            </a:endParaRPr>
          </a:p>
          <a:p>
            <a:pPr indent="-742950" lvl="0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 startAt="3"/>
            </a:pPr>
            <a:r>
              <a:rPr lang="en-US" strike="sngStrike"/>
              <a:t>Partner with like-minded churches, organisations and networks in Asia and beyond to enable discipleship, ministry and mission training to take place among and through diaspora believers.</a:t>
            </a:r>
            <a:endParaRPr/>
          </a:p>
        </p:txBody>
      </p:sp>
      <p:grpSp>
        <p:nvGrpSpPr>
          <p:cNvPr id="596" name="Google Shape;596;p30"/>
          <p:cNvGrpSpPr/>
          <p:nvPr/>
        </p:nvGrpSpPr>
        <p:grpSpPr>
          <a:xfrm>
            <a:off x="1524000" y="1227004"/>
            <a:ext cx="9144000" cy="812950"/>
            <a:chOff x="0" y="-1"/>
            <a:chExt cx="9144000" cy="812948"/>
          </a:xfrm>
        </p:grpSpPr>
        <p:sp>
          <p:nvSpPr>
            <p:cNvPr id="597" name="Google Shape;597;p30"/>
            <p:cNvSpPr/>
            <p:nvPr/>
          </p:nvSpPr>
          <p:spPr>
            <a:xfrm>
              <a:off x="0" y="-1"/>
              <a:ext cx="9144000" cy="812948"/>
            </a:xfrm>
            <a:prstGeom prst="rect">
              <a:avLst/>
            </a:prstGeom>
            <a:solidFill>
              <a:srgbClr val="FFFFFF"/>
            </a:solidFill>
            <a:ln cap="flat" cmpd="sng" w="25400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8" name="Google Shape;598;p30"/>
            <p:cNvSpPr txBox="1"/>
            <p:nvPr/>
          </p:nvSpPr>
          <p:spPr>
            <a:xfrm>
              <a:off x="58418" y="12700"/>
              <a:ext cx="9027164" cy="78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b="1" i="0" lang="en-US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Conference Statement</a:t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603" name="Google Shape;60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1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Increase’s Commitment</a:t>
            </a:r>
            <a:endParaRPr/>
          </a:p>
        </p:txBody>
      </p:sp>
      <p:sp>
        <p:nvSpPr>
          <p:cNvPr id="605" name="Google Shape;605;p31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>
                <a:solidFill>
                  <a:srgbClr val="A7A7A7"/>
                </a:solidFill>
              </a:rPr>
              <a:t>A Story from the Bible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Char char="u"/>
            </a:pPr>
            <a:r>
              <a:rPr lang="en-US" sz="3600">
                <a:solidFill>
                  <a:srgbClr val="A7A7A7"/>
                </a:solidFill>
              </a:rPr>
              <a:t>The 2017 Diaspora Commitment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What has been achieved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2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Discussion Groups</a:t>
            </a:r>
            <a:endParaRPr/>
          </a:p>
        </p:txBody>
      </p:sp>
      <p:sp>
        <p:nvSpPr>
          <p:cNvPr id="611" name="Google Shape;611;p32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 How has diaspora TEE work moved forward for you in the last five years?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3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Testimonies</a:t>
            </a:r>
            <a:endParaRPr/>
          </a:p>
        </p:txBody>
      </p:sp>
      <p:sp>
        <p:nvSpPr>
          <p:cNvPr id="617" name="Google Shape;617;p33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Pastor Jeremy @ Petaling Jaya Evangelical Free Church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4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Interview</a:t>
            </a:r>
            <a:endParaRPr/>
          </a:p>
        </p:txBody>
      </p:sp>
      <p:sp>
        <p:nvSpPr>
          <p:cNvPr id="623" name="Google Shape;623;p34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TEE Malaysia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5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Testimonies</a:t>
            </a:r>
            <a:endParaRPr/>
          </a:p>
        </p:txBody>
      </p:sp>
      <p:sp>
        <p:nvSpPr>
          <p:cNvPr id="629" name="Google Shape;629;p35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25145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Australia Christ Training Centre (AUSCTC)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 </a:t>
            </a:r>
            <a:r>
              <a:rPr lang="en-US" sz="24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https://youtu.be/mwzn0zoy6IE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634" name="Google Shape;63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6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Going Forward (2023-2027)</a:t>
            </a:r>
            <a:endParaRPr/>
          </a:p>
        </p:txBody>
      </p:sp>
      <p:sp>
        <p:nvSpPr>
          <p:cNvPr id="636" name="Google Shape;636;p36"/>
          <p:cNvSpPr txBox="1"/>
          <p:nvPr>
            <p:ph idx="1" type="body"/>
          </p:nvPr>
        </p:nvSpPr>
        <p:spPr>
          <a:xfrm>
            <a:off x="869853" y="2923303"/>
            <a:ext cx="8159847" cy="30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Sharing TEE courses around the world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3040"/>
              <a:buFont typeface="Trebuchet MS"/>
              <a:buChar char="u"/>
            </a:pPr>
            <a:r>
              <a:rPr lang="en-US" sz="3800"/>
              <a:t>Why online portal?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641" name="Google Shape;6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7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Going Forward (2023-2027)</a:t>
            </a:r>
            <a:endParaRPr/>
          </a:p>
        </p:txBody>
      </p:sp>
      <p:sp>
        <p:nvSpPr>
          <p:cNvPr id="643" name="Google Shape;643;p37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>
                <a:solidFill>
                  <a:srgbClr val="A7A7A7"/>
                </a:solidFill>
              </a:rPr>
              <a:t>Sharing TEE courses around the world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Char char="u"/>
            </a:pPr>
            <a:r>
              <a:rPr lang="en-US" sz="3600">
                <a:solidFill>
                  <a:srgbClr val="A7A7A7"/>
                </a:solidFill>
              </a:rPr>
              <a:t>Why online portal?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80"/>
              <a:buChar char="u"/>
            </a:pPr>
            <a:r>
              <a:rPr lang="en-US" sz="4100"/>
              <a:t>Online Portal Launch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8"/>
          <p:cNvSpPr/>
          <p:nvPr/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9" name="Google Shape;649;p38"/>
          <p:cNvSpPr txBox="1"/>
          <p:nvPr>
            <p:ph type="title"/>
          </p:nvPr>
        </p:nvSpPr>
        <p:spPr>
          <a:xfrm>
            <a:off x="524741" y="620391"/>
            <a:ext cx="3808268" cy="5504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</a:rPr>
              <a:t>TEE </a:t>
            </a:r>
            <a:br>
              <a:rPr lang="en-US" sz="6000">
                <a:solidFill>
                  <a:srgbClr val="FFFFFF"/>
                </a:solidFill>
              </a:rPr>
            </a:br>
            <a:r>
              <a:rPr lang="en-US" sz="6000">
                <a:solidFill>
                  <a:srgbClr val="FFFFFF"/>
                </a:solidFill>
              </a:rPr>
              <a:t>Online Store</a:t>
            </a:r>
            <a:endParaRPr/>
          </a:p>
        </p:txBody>
      </p:sp>
      <p:grpSp>
        <p:nvGrpSpPr>
          <p:cNvPr id="650" name="Google Shape;650;p38"/>
          <p:cNvGrpSpPr/>
          <p:nvPr/>
        </p:nvGrpSpPr>
        <p:grpSpPr>
          <a:xfrm>
            <a:off x="5468386" y="1047251"/>
            <a:ext cx="6263645" cy="4650969"/>
            <a:chOff x="-1" y="-1"/>
            <a:chExt cx="6263644" cy="4650967"/>
          </a:xfrm>
        </p:grpSpPr>
        <p:pic>
          <p:nvPicPr>
            <p:cNvPr descr="Picture 2" id="651" name="Google Shape;651;p38"/>
            <p:cNvPicPr preferRelativeResize="0"/>
            <p:nvPr/>
          </p:nvPicPr>
          <p:blipFill rotWithShape="1">
            <a:blip r:embed="rId3">
              <a:alphaModFix/>
            </a:blip>
            <a:srcRect b="19871" l="11067" r="15415" t="16679"/>
            <a:stretch/>
          </p:blipFill>
          <p:spPr>
            <a:xfrm>
              <a:off x="-1" y="-1"/>
              <a:ext cx="6263644" cy="4595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38"/>
            <p:cNvSpPr/>
            <p:nvPr/>
          </p:nvSpPr>
          <p:spPr>
            <a:xfrm>
              <a:off x="217440" y="3945944"/>
              <a:ext cx="1510996" cy="7050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9"/>
          <p:cNvSpPr/>
          <p:nvPr/>
        </p:nvSpPr>
        <p:spPr>
          <a:xfrm rot="5400000">
            <a:off x="6032937" y="-6032939"/>
            <a:ext cx="126126" cy="121920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icture 3" id="658" name="Google Shape;65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511" y="1475380"/>
            <a:ext cx="5252681" cy="3936127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39"/>
          <p:cNvSpPr txBox="1"/>
          <p:nvPr/>
        </p:nvSpPr>
        <p:spPr>
          <a:xfrm>
            <a:off x="6398392" y="1623058"/>
            <a:ext cx="4717983" cy="3183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Protect course content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Restrict to qualified users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Efficient ordering process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contact with customers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Receive &amp; distribute payments/royalties</a:t>
            </a:r>
            <a:endParaRPr/>
          </a:p>
        </p:txBody>
      </p:sp>
      <p:sp>
        <p:nvSpPr>
          <p:cNvPr id="660" name="Google Shape;660;p39"/>
          <p:cNvSpPr txBox="1"/>
          <p:nvPr/>
        </p:nvSpPr>
        <p:spPr>
          <a:xfrm>
            <a:off x="10971662" y="1475380"/>
            <a:ext cx="341612" cy="68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Noto Sans Symbols"/>
              <a:buNone/>
            </a:pPr>
            <a:r>
              <a:rPr b="0" i="0" lang="en-US" sz="4000" u="none" cap="none" strike="noStrike">
                <a:solidFill>
                  <a:srgbClr val="00B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/>
          </a:p>
        </p:txBody>
      </p:sp>
      <p:sp>
        <p:nvSpPr>
          <p:cNvPr id="661" name="Google Shape;661;p39"/>
          <p:cNvSpPr txBox="1"/>
          <p:nvPr/>
        </p:nvSpPr>
        <p:spPr>
          <a:xfrm>
            <a:off x="10971662" y="2489494"/>
            <a:ext cx="341612" cy="68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Noto Sans Symbols"/>
              <a:buNone/>
            </a:pPr>
            <a:r>
              <a:rPr b="0" i="0" lang="en-US" sz="4000" u="none" cap="none" strike="noStrike">
                <a:solidFill>
                  <a:srgbClr val="00B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/>
          </a:p>
        </p:txBody>
      </p:sp>
      <p:sp>
        <p:nvSpPr>
          <p:cNvPr id="662" name="Google Shape;662;p39"/>
          <p:cNvSpPr txBox="1"/>
          <p:nvPr/>
        </p:nvSpPr>
        <p:spPr>
          <a:xfrm>
            <a:off x="10971662" y="1982437"/>
            <a:ext cx="341612" cy="68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Noto Sans Symbols"/>
              <a:buNone/>
            </a:pPr>
            <a:r>
              <a:rPr b="0" i="0" lang="en-US" sz="4000" u="none" cap="none" strike="noStrike">
                <a:solidFill>
                  <a:srgbClr val="00B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/>
          </a:p>
        </p:txBody>
      </p:sp>
      <p:sp>
        <p:nvSpPr>
          <p:cNvPr id="663" name="Google Shape;663;p39"/>
          <p:cNvSpPr txBox="1"/>
          <p:nvPr/>
        </p:nvSpPr>
        <p:spPr>
          <a:xfrm>
            <a:off x="10971662" y="3146325"/>
            <a:ext cx="341612" cy="68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Noto Sans Symbols"/>
              <a:buNone/>
            </a:pPr>
            <a:r>
              <a:rPr b="0" i="0" lang="en-US" sz="4000" u="none" cap="none" strike="noStrike">
                <a:solidFill>
                  <a:srgbClr val="00B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/>
          </a:p>
        </p:txBody>
      </p:sp>
      <p:sp>
        <p:nvSpPr>
          <p:cNvPr id="664" name="Google Shape;664;p39"/>
          <p:cNvSpPr txBox="1"/>
          <p:nvPr/>
        </p:nvSpPr>
        <p:spPr>
          <a:xfrm>
            <a:off x="10971662" y="3957459"/>
            <a:ext cx="341612" cy="68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Noto Sans Symbols"/>
              <a:buNone/>
            </a:pPr>
            <a:r>
              <a:rPr b="0" i="0" lang="en-US" sz="4000" u="none" cap="none" strike="noStrike">
                <a:solidFill>
                  <a:srgbClr val="00B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/>
          </a:p>
        </p:txBody>
      </p:sp>
      <p:sp>
        <p:nvSpPr>
          <p:cNvPr id="665" name="Google Shape;665;p39"/>
          <p:cNvSpPr txBox="1"/>
          <p:nvPr/>
        </p:nvSpPr>
        <p:spPr>
          <a:xfrm>
            <a:off x="629989" y="5631070"/>
            <a:ext cx="5178401" cy="596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www.shop.seaninternational.org</a:t>
            </a:r>
            <a:endParaRPr/>
          </a:p>
        </p:txBody>
      </p:sp>
      <p:sp>
        <p:nvSpPr>
          <p:cNvPr id="666" name="Google Shape;666;p39"/>
          <p:cNvSpPr txBox="1"/>
          <p:nvPr/>
        </p:nvSpPr>
        <p:spPr>
          <a:xfrm>
            <a:off x="6783476" y="5631070"/>
            <a:ext cx="4717985" cy="824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Like                … but with control over who can purchase</a:t>
            </a:r>
            <a:endParaRPr/>
          </a:p>
        </p:txBody>
      </p:sp>
      <p:grpSp>
        <p:nvGrpSpPr>
          <p:cNvPr id="667" name="Google Shape;667;p39"/>
          <p:cNvGrpSpPr/>
          <p:nvPr/>
        </p:nvGrpSpPr>
        <p:grpSpPr>
          <a:xfrm>
            <a:off x="1721326" y="2652491"/>
            <a:ext cx="8063350" cy="1551943"/>
            <a:chOff x="0" y="-1"/>
            <a:chExt cx="8063349" cy="1551942"/>
          </a:xfrm>
        </p:grpSpPr>
        <p:sp>
          <p:nvSpPr>
            <p:cNvPr id="668" name="Google Shape;668;p39"/>
            <p:cNvSpPr/>
            <p:nvPr/>
          </p:nvSpPr>
          <p:spPr>
            <a:xfrm>
              <a:off x="0" y="-1"/>
              <a:ext cx="8063349" cy="1551942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 cap="flat" cmpd="sng" w="12700">
              <a:solidFill>
                <a:srgbClr val="32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9" name="Google Shape;669;p39"/>
            <p:cNvSpPr txBox="1"/>
            <p:nvPr/>
          </p:nvSpPr>
          <p:spPr>
            <a:xfrm>
              <a:off x="127829" y="422869"/>
              <a:ext cx="7807691" cy="706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Calibri"/>
                <a:buNone/>
              </a:pPr>
              <a:r>
                <a:rPr b="0" i="0" lang="en-US" sz="4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How does it actually work?</a:t>
              </a:r>
              <a:endParaRPr/>
            </a:p>
          </p:txBody>
        </p:sp>
      </p:grpSp>
      <p:pic>
        <p:nvPicPr>
          <p:cNvPr descr="Picture 2" id="670" name="Google Shape;67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1550" y="5733043"/>
            <a:ext cx="1034476" cy="31034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9"/>
          <p:cNvSpPr txBox="1"/>
          <p:nvPr/>
        </p:nvSpPr>
        <p:spPr>
          <a:xfrm>
            <a:off x="3644870" y="163501"/>
            <a:ext cx="5451882" cy="1122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TEE Online Store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05" name="Google Shape;3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"/>
          <p:cNvSpPr txBox="1"/>
          <p:nvPr>
            <p:ph type="title"/>
          </p:nvPr>
        </p:nvSpPr>
        <p:spPr>
          <a:xfrm>
            <a:off x="824285" y="1387282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Goals</a:t>
            </a:r>
            <a:endParaRPr/>
          </a:p>
        </p:txBody>
      </p:sp>
      <p:sp>
        <p:nvSpPr>
          <p:cNvPr id="307" name="Google Shape;307;p4"/>
          <p:cNvSpPr txBox="1"/>
          <p:nvPr>
            <p:ph idx="1" type="body"/>
          </p:nvPr>
        </p:nvSpPr>
        <p:spPr>
          <a:xfrm>
            <a:off x="801500" y="2558759"/>
            <a:ext cx="9815546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-288035" lvl="0" marL="28803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9"/>
              <a:buChar char="u"/>
            </a:pPr>
            <a:r>
              <a:rPr lang="en-US" sz="3024"/>
              <a:t>to renew the 2017 diaspora commitment</a:t>
            </a:r>
            <a:endParaRPr/>
          </a:p>
          <a:p>
            <a:pPr indent="-288035" lvl="0" marL="28803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19"/>
              <a:buChar char="u"/>
            </a:pPr>
            <a:r>
              <a:rPr lang="en-US" sz="3024"/>
              <a:t>to understand how TEE reaches different diaspora groups  </a:t>
            </a:r>
            <a:endParaRPr/>
          </a:p>
          <a:p>
            <a:pPr indent="-288035" lvl="0" marL="28803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19"/>
              <a:buChar char="u"/>
            </a:pPr>
            <a:r>
              <a:rPr lang="en-US" sz="3024"/>
              <a:t>to make concrete steps to implement diaspora TEE</a:t>
            </a:r>
            <a:endParaRPr/>
          </a:p>
          <a:p>
            <a:pPr indent="-288035" lvl="0" marL="28803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19"/>
              <a:buChar char="u"/>
            </a:pPr>
            <a:r>
              <a:rPr lang="en-US" sz="3024"/>
              <a:t>to commit sharing their courses using the online portal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4" id="676" name="Google Shape;67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418" y="0"/>
            <a:ext cx="114991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0"/>
          <p:cNvSpPr/>
          <p:nvPr/>
        </p:nvSpPr>
        <p:spPr>
          <a:xfrm>
            <a:off x="3679340" y="153217"/>
            <a:ext cx="2808172" cy="43010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1" id="682" name="Google Shape;68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418" y="0"/>
            <a:ext cx="11499164" cy="62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1"/>
          <p:cNvSpPr/>
          <p:nvPr/>
        </p:nvSpPr>
        <p:spPr>
          <a:xfrm>
            <a:off x="8105788" y="3661466"/>
            <a:ext cx="2473822" cy="43010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4" name="Google Shape;684;p41"/>
          <p:cNvSpPr/>
          <p:nvPr/>
        </p:nvSpPr>
        <p:spPr>
          <a:xfrm>
            <a:off x="4240924" y="153217"/>
            <a:ext cx="701568" cy="43010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689" name="Google Shape;68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26" y="0"/>
            <a:ext cx="11400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2"/>
          <p:cNvSpPr/>
          <p:nvPr/>
        </p:nvSpPr>
        <p:spPr>
          <a:xfrm>
            <a:off x="887589" y="994788"/>
            <a:ext cx="5100519" cy="43010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91" name="Google Shape;691;p42"/>
          <p:cNvGrpSpPr/>
          <p:nvPr/>
        </p:nvGrpSpPr>
        <p:grpSpPr>
          <a:xfrm>
            <a:off x="2220776" y="1328713"/>
            <a:ext cx="3767334" cy="5049398"/>
            <a:chOff x="-1" y="0"/>
            <a:chExt cx="3767332" cy="5049397"/>
          </a:xfrm>
        </p:grpSpPr>
        <p:sp>
          <p:nvSpPr>
            <p:cNvPr id="692" name="Google Shape;692;p42"/>
            <p:cNvSpPr/>
            <p:nvPr/>
          </p:nvSpPr>
          <p:spPr>
            <a:xfrm>
              <a:off x="-1" y="0"/>
              <a:ext cx="3767332" cy="5049397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 cap="flat" cmpd="sng" w="12700">
              <a:solidFill>
                <a:srgbClr val="32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3" name="Google Shape;693;p42"/>
            <p:cNvSpPr txBox="1"/>
            <p:nvPr/>
          </p:nvSpPr>
          <p:spPr>
            <a:xfrm>
              <a:off x="324535" y="47324"/>
              <a:ext cx="3206819" cy="4954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12 languages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86 courses</a:t>
              </a:r>
              <a:endParaRPr/>
            </a:p>
            <a:p>
              <a:pPr indent="-1714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Abundant Life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The Big Picture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Ephesians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Life of Christ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Paul’s Life &amp; Letters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Jeremiah</a:t>
              </a:r>
              <a:endParaRPr/>
            </a:p>
          </p:txBody>
        </p:sp>
      </p:grpSp>
      <p:grpSp>
        <p:nvGrpSpPr>
          <p:cNvPr id="694" name="Google Shape;694;p42"/>
          <p:cNvGrpSpPr/>
          <p:nvPr/>
        </p:nvGrpSpPr>
        <p:grpSpPr>
          <a:xfrm>
            <a:off x="7388351" y="1328713"/>
            <a:ext cx="3767333" cy="1149313"/>
            <a:chOff x="-1" y="0"/>
            <a:chExt cx="3767332" cy="1149312"/>
          </a:xfrm>
        </p:grpSpPr>
        <p:sp>
          <p:nvSpPr>
            <p:cNvPr id="695" name="Google Shape;695;p42"/>
            <p:cNvSpPr/>
            <p:nvPr/>
          </p:nvSpPr>
          <p:spPr>
            <a:xfrm>
              <a:off x="-1" y="0"/>
              <a:ext cx="3767332" cy="1149312"/>
            </a:xfrm>
            <a:prstGeom prst="roundRect">
              <a:avLst>
                <a:gd fmla="val 16667" name="adj"/>
              </a:avLst>
            </a:prstGeom>
            <a:solidFill>
              <a:srgbClr val="FFC000"/>
            </a:solidFill>
            <a:ln cap="flat" cmpd="sng" w="12700">
              <a:solidFill>
                <a:srgbClr val="BF9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6" name="Google Shape;696;p42"/>
            <p:cNvSpPr txBox="1"/>
            <p:nvPr/>
          </p:nvSpPr>
          <p:spPr>
            <a:xfrm>
              <a:off x="196734" y="78481"/>
              <a:ext cx="3462421" cy="992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-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30 languages</a:t>
              </a:r>
              <a:endParaRPr/>
            </a:p>
            <a:p>
              <a:pPr indent="-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300 courses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701" name="Google Shape;70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53" y="0"/>
            <a:ext cx="114426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3"/>
          <p:cNvSpPr/>
          <p:nvPr/>
        </p:nvSpPr>
        <p:spPr>
          <a:xfrm>
            <a:off x="1480425" y="5056630"/>
            <a:ext cx="1546239" cy="394165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3" name="Google Shape;703;p43"/>
          <p:cNvSpPr/>
          <p:nvPr/>
        </p:nvSpPr>
        <p:spPr>
          <a:xfrm>
            <a:off x="1480425" y="1013043"/>
            <a:ext cx="932578" cy="394165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5" id="708" name="Google Shape;7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02" y="0"/>
            <a:ext cx="11164827" cy="500136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4"/>
          <p:cNvSpPr/>
          <p:nvPr/>
        </p:nvSpPr>
        <p:spPr>
          <a:xfrm>
            <a:off x="887589" y="994788"/>
            <a:ext cx="5100519" cy="43010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4" id="714" name="Google Shape;7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87" y="0"/>
            <a:ext cx="11437626" cy="628824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5"/>
          <p:cNvSpPr/>
          <p:nvPr/>
        </p:nvSpPr>
        <p:spPr>
          <a:xfrm>
            <a:off x="4933960" y="191588"/>
            <a:ext cx="726177" cy="338764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46"/>
          <p:cNvGrpSpPr/>
          <p:nvPr/>
        </p:nvGrpSpPr>
        <p:grpSpPr>
          <a:xfrm>
            <a:off x="565065" y="439536"/>
            <a:ext cx="11105278" cy="1292017"/>
            <a:chOff x="-2" y="0"/>
            <a:chExt cx="11105277" cy="1292016"/>
          </a:xfrm>
        </p:grpSpPr>
        <p:grpSp>
          <p:nvGrpSpPr>
            <p:cNvPr id="721" name="Google Shape;721;p46"/>
            <p:cNvGrpSpPr/>
            <p:nvPr/>
          </p:nvGrpSpPr>
          <p:grpSpPr>
            <a:xfrm>
              <a:off x="-2" y="0"/>
              <a:ext cx="2135634" cy="1281381"/>
              <a:chOff x="-1" y="0"/>
              <a:chExt cx="2135632" cy="1281380"/>
            </a:xfrm>
          </p:grpSpPr>
          <p:sp>
            <p:nvSpPr>
              <p:cNvPr id="722" name="Google Shape;722;p46"/>
              <p:cNvSpPr/>
              <p:nvPr/>
            </p:nvSpPr>
            <p:spPr>
              <a:xfrm>
                <a:off x="-1" y="0"/>
                <a:ext cx="2135632" cy="1281380"/>
              </a:xfrm>
              <a:prstGeom prst="roundRect">
                <a:avLst>
                  <a:gd fmla="val 10000" name="adj"/>
                </a:avLst>
              </a:prstGeom>
              <a:solidFill>
                <a:srgbClr val="5B9BD5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23" name="Google Shape;723;p46"/>
              <p:cNvSpPr txBox="1"/>
              <p:nvPr/>
            </p:nvSpPr>
            <p:spPr>
              <a:xfrm>
                <a:off x="37528" y="314768"/>
                <a:ext cx="2060573" cy="651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2375" lIns="72375" spcFirstLastPara="1" rIns="72375" wrap="square" tIns="7237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Calibri"/>
                  <a:buNone/>
                </a:pPr>
                <a:r>
                  <a:rPr b="0" i="0" lang="en-US" sz="1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Customer orders resources</a:t>
                </a:r>
                <a:endParaRPr/>
              </a:p>
            </p:txBody>
          </p:sp>
        </p:grpSp>
        <p:sp>
          <p:nvSpPr>
            <p:cNvPr id="724" name="Google Shape;724;p46"/>
            <p:cNvSpPr/>
            <p:nvPr/>
          </p:nvSpPr>
          <p:spPr>
            <a:xfrm>
              <a:off x="2349192" y="375871"/>
              <a:ext cx="452755" cy="52963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5B9BD5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725" name="Google Shape;725;p46"/>
            <p:cNvGrpSpPr/>
            <p:nvPr/>
          </p:nvGrpSpPr>
          <p:grpSpPr>
            <a:xfrm>
              <a:off x="2989881" y="0"/>
              <a:ext cx="2135633" cy="1281381"/>
              <a:chOff x="0" y="0"/>
              <a:chExt cx="2135632" cy="1281380"/>
            </a:xfrm>
          </p:grpSpPr>
          <p:sp>
            <p:nvSpPr>
              <p:cNvPr id="726" name="Google Shape;726;p46"/>
              <p:cNvSpPr/>
              <p:nvPr/>
            </p:nvSpPr>
            <p:spPr>
              <a:xfrm>
                <a:off x="0" y="0"/>
                <a:ext cx="2135632" cy="1281380"/>
              </a:xfrm>
              <a:prstGeom prst="roundRect">
                <a:avLst>
                  <a:gd fmla="val 10000" name="adj"/>
                </a:avLst>
              </a:prstGeom>
              <a:solidFill>
                <a:srgbClr val="52CAB8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27" name="Google Shape;727;p46"/>
              <p:cNvSpPr txBox="1"/>
              <p:nvPr/>
            </p:nvSpPr>
            <p:spPr>
              <a:xfrm>
                <a:off x="37529" y="180660"/>
                <a:ext cx="2060573" cy="920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2375" lIns="72375" spcFirstLastPara="1" rIns="72375" wrap="square" tIns="7237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Calibri"/>
                  <a:buNone/>
                </a:pPr>
                <a:r>
                  <a:rPr b="0" i="0" lang="en-US" sz="1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Manager approves or rejects order request</a:t>
                </a:r>
                <a:endParaRPr/>
              </a:p>
            </p:txBody>
          </p:sp>
        </p:grpSp>
        <p:sp>
          <p:nvSpPr>
            <p:cNvPr id="728" name="Google Shape;728;p46"/>
            <p:cNvSpPr/>
            <p:nvPr/>
          </p:nvSpPr>
          <p:spPr>
            <a:xfrm>
              <a:off x="5339073" y="375871"/>
              <a:ext cx="452755" cy="52963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4DC58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729" name="Google Shape;729;p46"/>
            <p:cNvGrpSpPr/>
            <p:nvPr/>
          </p:nvGrpSpPr>
          <p:grpSpPr>
            <a:xfrm>
              <a:off x="5979761" y="0"/>
              <a:ext cx="2135634" cy="1281381"/>
              <a:chOff x="0" y="0"/>
              <a:chExt cx="2135632" cy="1281380"/>
            </a:xfrm>
          </p:grpSpPr>
          <p:sp>
            <p:nvSpPr>
              <p:cNvPr id="730" name="Google Shape;730;p46"/>
              <p:cNvSpPr/>
              <p:nvPr/>
            </p:nvSpPr>
            <p:spPr>
              <a:xfrm>
                <a:off x="0" y="0"/>
                <a:ext cx="2135632" cy="1281380"/>
              </a:xfrm>
              <a:prstGeom prst="roundRect">
                <a:avLst>
                  <a:gd fmla="val 10000" name="adj"/>
                </a:avLst>
              </a:prstGeom>
              <a:solidFill>
                <a:srgbClr val="49BF64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1" name="Google Shape;731;p46"/>
              <p:cNvSpPr txBox="1"/>
              <p:nvPr/>
            </p:nvSpPr>
            <p:spPr>
              <a:xfrm>
                <a:off x="37529" y="46553"/>
                <a:ext cx="2060573" cy="1188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2375" lIns="72375" spcFirstLastPara="1" rIns="72375" wrap="square" tIns="7237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Calibri"/>
                  <a:buNone/>
                </a:pPr>
                <a:r>
                  <a:rPr b="0" i="0" lang="en-US" sz="1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Manager creates the shopping cart and sends link to customer</a:t>
                </a:r>
                <a:endParaRPr/>
              </a:p>
            </p:txBody>
          </p:sp>
        </p:grpSp>
        <p:sp>
          <p:nvSpPr>
            <p:cNvPr id="732" name="Google Shape;732;p46"/>
            <p:cNvSpPr/>
            <p:nvPr/>
          </p:nvSpPr>
          <p:spPr>
            <a:xfrm rot="12230">
              <a:off x="8328953" y="381233"/>
              <a:ext cx="452758" cy="52963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70AD4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733" name="Google Shape;733;p46"/>
            <p:cNvGrpSpPr/>
            <p:nvPr/>
          </p:nvGrpSpPr>
          <p:grpSpPr>
            <a:xfrm>
              <a:off x="8969642" y="10635"/>
              <a:ext cx="2135633" cy="1281381"/>
              <a:chOff x="0" y="0"/>
              <a:chExt cx="2135632" cy="1281380"/>
            </a:xfrm>
          </p:grpSpPr>
          <p:sp>
            <p:nvSpPr>
              <p:cNvPr id="734" name="Google Shape;734;p46"/>
              <p:cNvSpPr/>
              <p:nvPr/>
            </p:nvSpPr>
            <p:spPr>
              <a:xfrm>
                <a:off x="0" y="0"/>
                <a:ext cx="2135632" cy="1281380"/>
              </a:xfrm>
              <a:prstGeom prst="roundRect">
                <a:avLst>
                  <a:gd fmla="val 10000" name="adj"/>
                </a:avLst>
              </a:prstGeom>
              <a:solidFill>
                <a:srgbClr val="70AD47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5" name="Google Shape;735;p46"/>
              <p:cNvSpPr txBox="1"/>
              <p:nvPr/>
            </p:nvSpPr>
            <p:spPr>
              <a:xfrm>
                <a:off x="37530" y="314768"/>
                <a:ext cx="2060573" cy="651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2375" lIns="72375" spcFirstLastPara="1" rIns="72375" wrap="square" tIns="72375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Calibri"/>
                  <a:buNone/>
                </a:pPr>
                <a:r>
                  <a:rPr b="0" i="0" lang="en-US" sz="19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Customer completes order</a:t>
                </a:r>
                <a:endParaRPr/>
              </a:p>
            </p:txBody>
          </p:sp>
        </p:grpSp>
      </p:grpSp>
      <p:pic>
        <p:nvPicPr>
          <p:cNvPr descr="Picture 2" id="736" name="Google Shape;73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133" y="1883997"/>
            <a:ext cx="2770911" cy="4471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7" name="Google Shape;737;p46"/>
          <p:cNvGrpSpPr/>
          <p:nvPr/>
        </p:nvGrpSpPr>
        <p:grpSpPr>
          <a:xfrm>
            <a:off x="3217329" y="1883996"/>
            <a:ext cx="2863276" cy="4772118"/>
            <a:chOff x="0" y="-1"/>
            <a:chExt cx="2863274" cy="4772117"/>
          </a:xfrm>
        </p:grpSpPr>
        <p:pic>
          <p:nvPicPr>
            <p:cNvPr descr="Picture 3" id="738" name="Google Shape;738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"/>
              <a:ext cx="2863274" cy="2016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4" id="739" name="Google Shape;739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2016280"/>
              <a:ext cx="2863274" cy="27558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Picture 7" id="740" name="Google Shape;740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6092" y="1883997"/>
            <a:ext cx="5503025" cy="40593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46"/>
          <p:cNvGrpSpPr/>
          <p:nvPr/>
        </p:nvGrpSpPr>
        <p:grpSpPr>
          <a:xfrm>
            <a:off x="6497871" y="2470572"/>
            <a:ext cx="5513735" cy="4059315"/>
            <a:chOff x="-2" y="-1"/>
            <a:chExt cx="5513734" cy="4059314"/>
          </a:xfrm>
        </p:grpSpPr>
        <p:pic>
          <p:nvPicPr>
            <p:cNvPr descr="Picture 8" id="742" name="Google Shape;742;p46"/>
            <p:cNvPicPr preferRelativeResize="0"/>
            <p:nvPr/>
          </p:nvPicPr>
          <p:blipFill rotWithShape="1">
            <a:blip r:embed="rId7">
              <a:alphaModFix/>
            </a:blip>
            <a:srcRect b="16783" l="0" r="11119" t="0"/>
            <a:stretch/>
          </p:blipFill>
          <p:spPr>
            <a:xfrm>
              <a:off x="-2" y="-1"/>
              <a:ext cx="5513734" cy="4059314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43" name="Google Shape;743;p46"/>
            <p:cNvSpPr/>
            <p:nvPr/>
          </p:nvSpPr>
          <p:spPr>
            <a:xfrm>
              <a:off x="224286" y="997305"/>
              <a:ext cx="1332413" cy="243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744" name="Google Shape;744;p46"/>
          <p:cNvSpPr txBox="1"/>
          <p:nvPr/>
        </p:nvSpPr>
        <p:spPr>
          <a:xfrm>
            <a:off x="3682313" y="2441270"/>
            <a:ext cx="7947192" cy="3963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Country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Date and location of TEE Group Leader training 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Certificate OR Name of trainer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TEE Experience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TEE courses and quantities requested</a:t>
            </a:r>
            <a:endParaRPr/>
          </a:p>
        </p:txBody>
      </p:sp>
      <p:sp>
        <p:nvSpPr>
          <p:cNvPr id="745" name="Google Shape;745;p46"/>
          <p:cNvSpPr/>
          <p:nvPr/>
        </p:nvSpPr>
        <p:spPr>
          <a:xfrm>
            <a:off x="3474720" y="3429000"/>
            <a:ext cx="7711442" cy="1495875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750" name="Google Shape;75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127" y="194365"/>
            <a:ext cx="10095746" cy="646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755" name="Google Shape;75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127" y="194365"/>
            <a:ext cx="10095746" cy="6469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5" id="756" name="Google Shape;75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1728" y="594077"/>
            <a:ext cx="4326255" cy="5669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7" id="757" name="Google Shape;75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9951" y="594077"/>
            <a:ext cx="4327872" cy="56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48"/>
          <p:cNvSpPr/>
          <p:nvPr/>
        </p:nvSpPr>
        <p:spPr>
          <a:xfrm>
            <a:off x="1562720" y="5522974"/>
            <a:ext cx="3823097" cy="521211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1" id="763" name="Google Shape;76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552" y="324904"/>
            <a:ext cx="5340097" cy="6025312"/>
          </a:xfrm>
          <a:prstGeom prst="rect">
            <a:avLst/>
          </a:prstGeom>
          <a:noFill/>
          <a:ln>
            <a:noFill/>
          </a:ln>
          <a:effectLst>
            <a:outerShdw blurRad="292100" rotWithShape="0" dir="2700000" dist="139700">
              <a:srgbClr val="333333">
                <a:alpha val="64705"/>
              </a:srgbClr>
            </a:outerShdw>
          </a:effectLst>
        </p:spPr>
      </p:pic>
      <p:sp>
        <p:nvSpPr>
          <p:cNvPr id="764" name="Google Shape;764;p49"/>
          <p:cNvSpPr/>
          <p:nvPr/>
        </p:nvSpPr>
        <p:spPr>
          <a:xfrm>
            <a:off x="1356360" y="3337559"/>
            <a:ext cx="1197866" cy="2194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5" name="Google Shape;765;p49"/>
          <p:cNvSpPr txBox="1"/>
          <p:nvPr/>
        </p:nvSpPr>
        <p:spPr>
          <a:xfrm>
            <a:off x="7411718" y="1796533"/>
            <a:ext cx="3896362" cy="2478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would like to know more, come to the Diaspora Special Interest Group tonight at 7:30pm</a:t>
            </a:r>
            <a:endParaRPr/>
          </a:p>
        </p:txBody>
      </p:sp>
      <p:grpSp>
        <p:nvGrpSpPr>
          <p:cNvPr id="766" name="Google Shape;766;p49"/>
          <p:cNvGrpSpPr/>
          <p:nvPr/>
        </p:nvGrpSpPr>
        <p:grpSpPr>
          <a:xfrm>
            <a:off x="838200" y="1796531"/>
            <a:ext cx="5921450" cy="4391621"/>
            <a:chOff x="0" y="-1"/>
            <a:chExt cx="5921449" cy="4391619"/>
          </a:xfrm>
        </p:grpSpPr>
        <p:sp>
          <p:nvSpPr>
            <p:cNvPr id="767" name="Google Shape;767;p49"/>
            <p:cNvSpPr/>
            <p:nvPr/>
          </p:nvSpPr>
          <p:spPr>
            <a:xfrm>
              <a:off x="0" y="-1"/>
              <a:ext cx="5921449" cy="4391619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 cap="flat" cmpd="sng" w="12700">
              <a:solidFill>
                <a:srgbClr val="32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8" name="Google Shape;768;p49"/>
            <p:cNvSpPr txBox="1"/>
            <p:nvPr/>
          </p:nvSpPr>
          <p:spPr>
            <a:xfrm>
              <a:off x="391010" y="246227"/>
              <a:ext cx="5263989" cy="3899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Hello,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My friend introduced me to the Abundant Life course and I would like to purchase the materials and lead my mom through the course.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Thank you!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Colleen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12" name="Google Shape;3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A Pop Quiz</a:t>
            </a:r>
            <a:endParaRPr/>
          </a:p>
        </p:txBody>
      </p:sp>
      <p:sp>
        <p:nvSpPr>
          <p:cNvPr id="314" name="Google Shape;314;p5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A Global Overview of Migration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773" name="Google Shape;773;p50"/>
          <p:cNvPicPr preferRelativeResize="0"/>
          <p:nvPr/>
        </p:nvPicPr>
        <p:blipFill rotWithShape="1">
          <a:blip r:embed="rId3">
            <a:alphaModFix/>
          </a:blip>
          <a:srcRect b="0" l="0" r="0" t="880"/>
          <a:stretch/>
        </p:blipFill>
        <p:spPr>
          <a:xfrm>
            <a:off x="18" y="8"/>
            <a:ext cx="12191982" cy="68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0"/>
          <p:cNvSpPr/>
          <p:nvPr/>
        </p:nvSpPr>
        <p:spPr>
          <a:xfrm>
            <a:off x="0" y="5320141"/>
            <a:ext cx="12192000" cy="736553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5" name="Google Shape;775;p50"/>
          <p:cNvSpPr txBox="1"/>
          <p:nvPr>
            <p:ph type="title"/>
          </p:nvPr>
        </p:nvSpPr>
        <p:spPr>
          <a:xfrm>
            <a:off x="523875" y="5317240"/>
            <a:ext cx="11210925" cy="744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262626"/>
                </a:solidFill>
              </a:rPr>
              <a:t>TEE Online Store –shop.seaninternational.org</a:t>
            </a:r>
            <a:endParaRPr/>
          </a:p>
        </p:txBody>
      </p:sp>
      <p:cxnSp>
        <p:nvCxnSpPr>
          <p:cNvPr id="776" name="Google Shape;776;p50"/>
          <p:cNvCxnSpPr/>
          <p:nvPr/>
        </p:nvCxnSpPr>
        <p:spPr>
          <a:xfrm>
            <a:off x="-1" y="5241983"/>
            <a:ext cx="12192001" cy="1"/>
          </a:xfrm>
          <a:prstGeom prst="straightConnector1">
            <a:avLst/>
          </a:prstGeom>
          <a:noFill/>
          <a:ln cap="flat" cmpd="sng" w="41275">
            <a:solidFill>
              <a:srgbClr val="FFFFFF">
                <a:alpha val="89803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777" name="Google Shape;777;p50"/>
          <p:cNvCxnSpPr/>
          <p:nvPr/>
        </p:nvCxnSpPr>
        <p:spPr>
          <a:xfrm>
            <a:off x="-1" y="6134851"/>
            <a:ext cx="12192001" cy="1"/>
          </a:xfrm>
          <a:prstGeom prst="straightConnector1">
            <a:avLst/>
          </a:prstGeom>
          <a:noFill/>
          <a:ln cap="flat" cmpd="sng" w="41275">
            <a:solidFill>
              <a:srgbClr val="FFFFFF">
                <a:alpha val="89803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782" name="Google Shape;78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51"/>
          <p:cNvSpPr txBox="1"/>
          <p:nvPr>
            <p:ph type="title"/>
          </p:nvPr>
        </p:nvSpPr>
        <p:spPr>
          <a:xfrm>
            <a:off x="869853" y="1615123"/>
            <a:ext cx="8159847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sz="4800"/>
              <a:t>Testimonies</a:t>
            </a:r>
            <a:endParaRPr/>
          </a:p>
        </p:txBody>
      </p:sp>
      <p:sp>
        <p:nvSpPr>
          <p:cNvPr id="784" name="Google Shape;784;p51"/>
          <p:cNvSpPr txBox="1"/>
          <p:nvPr>
            <p:ph idx="1" type="body"/>
          </p:nvPr>
        </p:nvSpPr>
        <p:spPr>
          <a:xfrm>
            <a:off x="869853" y="3333417"/>
            <a:ext cx="8159847" cy="30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Char char="u"/>
            </a:pPr>
            <a:r>
              <a:rPr lang="en-US" sz="3600"/>
              <a:t>TEE Training for Russian-speaking Koreans - Valentina Ten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2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Discussion Groups</a:t>
            </a:r>
            <a:endParaRPr/>
          </a:p>
        </p:txBody>
      </p:sp>
      <p:sp>
        <p:nvSpPr>
          <p:cNvPr id="790" name="Google Shape;790;p52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Are there any specific things you would like to update in the Commitment for the next 5 years?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3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Feedback together</a:t>
            </a:r>
            <a:endParaRPr/>
          </a:p>
        </p:txBody>
      </p:sp>
      <p:sp>
        <p:nvSpPr>
          <p:cNvPr id="796" name="Google Shape;796;p53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-292698" lvl="0" marL="29269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"/>
              <a:buChar char="u"/>
            </a:pPr>
            <a:r>
              <a:rPr lang="en-US" sz="3300"/>
              <a:t>What might you want to do looking forward? </a:t>
            </a:r>
            <a:endParaRPr/>
          </a:p>
          <a:p>
            <a:pPr indent="-292697" lvl="1" marL="682964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640"/>
              <a:buChar char="u"/>
            </a:pPr>
            <a:r>
              <a:rPr lang="en-US" sz="3300"/>
              <a:t>Personally </a:t>
            </a:r>
            <a:endParaRPr/>
          </a:p>
          <a:p>
            <a:pPr indent="-292697" lvl="1" marL="682964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640"/>
              <a:buChar char="u"/>
            </a:pPr>
            <a:r>
              <a:rPr lang="en-US" sz="3300"/>
              <a:t>as a TEE program</a:t>
            </a:r>
            <a:endParaRPr/>
          </a:p>
          <a:p>
            <a:pPr indent="201168" lvl="1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92698" lvl="0" marL="292698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640"/>
              <a:buChar char="u"/>
            </a:pPr>
            <a:r>
              <a:rPr lang="en-US" sz="3300"/>
              <a:t>Are there any specific things you can share with us all?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4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Questions?</a:t>
            </a:r>
            <a:endParaRPr/>
          </a:p>
        </p:txBody>
      </p:sp>
      <p:sp>
        <p:nvSpPr>
          <p:cNvPr id="802" name="Google Shape;802;p54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u"/>
            </a:pPr>
            <a:r>
              <a:rPr lang="en-US" sz="4000"/>
              <a:t> Come to the Special Interest Group </a:t>
            </a:r>
            <a:r>
              <a:rPr b="1" lang="en-US"/>
              <a:t>Tonight</a:t>
            </a:r>
            <a:r>
              <a:rPr lang="en-US" sz="4000"/>
              <a:t>!!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5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New Commitment</a:t>
            </a:r>
            <a:endParaRPr/>
          </a:p>
        </p:txBody>
      </p:sp>
      <p:sp>
        <p:nvSpPr>
          <p:cNvPr id="808" name="Google Shape;808;p55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25145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6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Prayer</a:t>
            </a:r>
            <a:endParaRPr/>
          </a:p>
        </p:txBody>
      </p:sp>
      <p:sp>
        <p:nvSpPr>
          <p:cNvPr id="814" name="Google Shape;814;p56"/>
          <p:cNvSpPr txBox="1"/>
          <p:nvPr>
            <p:ph idx="1" type="body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25145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19" name="Google Shape;3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6"/>
          <p:cNvSpPr txBox="1"/>
          <p:nvPr>
            <p:ph type="title"/>
          </p:nvPr>
        </p:nvSpPr>
        <p:spPr>
          <a:xfrm>
            <a:off x="869853" y="131424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How many international migrants in the world in 2020?</a:t>
            </a:r>
            <a:endParaRPr/>
          </a:p>
        </p:txBody>
      </p:sp>
      <p:pic>
        <p:nvPicPr>
          <p:cNvPr descr="Image 17-11-2022 at 5.32 pm.jpg" id="321" name="Google Shape;3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9" y="2349325"/>
            <a:ext cx="8046571" cy="2698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6"/>
          <p:cNvGrpSpPr/>
          <p:nvPr/>
        </p:nvGrpSpPr>
        <p:grpSpPr>
          <a:xfrm>
            <a:off x="705671" y="4991780"/>
            <a:ext cx="1985053" cy="1503944"/>
            <a:chOff x="-1" y="-2"/>
            <a:chExt cx="1985052" cy="1503943"/>
          </a:xfrm>
        </p:grpSpPr>
        <p:sp>
          <p:nvSpPr>
            <p:cNvPr id="323" name="Google Shape;323;p6"/>
            <p:cNvSpPr/>
            <p:nvPr/>
          </p:nvSpPr>
          <p:spPr>
            <a:xfrm>
              <a:off x="-1" y="-2"/>
              <a:ext cx="1985052" cy="1503943"/>
            </a:xfrm>
            <a:prstGeom prst="rect">
              <a:avLst/>
            </a:prstGeom>
            <a:solidFill>
              <a:schemeClr val="accent2"/>
            </a:solidFill>
            <a:ln cap="rnd" cmpd="sng" w="19050">
              <a:solidFill>
                <a:srgbClr val="3D751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4" name="Google Shape;324;p6"/>
            <p:cNvSpPr txBox="1"/>
            <p:nvPr/>
          </p:nvSpPr>
          <p:spPr>
            <a:xfrm>
              <a:off x="9524" y="236350"/>
              <a:ext cx="1966002" cy="1031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Trebuchet MS"/>
                <a:buNone/>
              </a:pPr>
              <a:r>
                <a:rPr b="0" i="0" lang="en-US" sz="4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126 millions</a:t>
              </a:r>
              <a:endParaRPr/>
            </a:p>
          </p:txBody>
        </p:sp>
      </p:grpSp>
      <p:sp>
        <p:nvSpPr>
          <p:cNvPr id="325" name="Google Shape;325;p6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6"/>
          <p:cNvSpPr/>
          <p:nvPr/>
        </p:nvSpPr>
        <p:spPr>
          <a:xfrm>
            <a:off x="4877787" y="49917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6"/>
          <p:cNvSpPr txBox="1"/>
          <p:nvPr/>
        </p:nvSpPr>
        <p:spPr>
          <a:xfrm>
            <a:off x="2984432" y="5228132"/>
            <a:ext cx="159963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353 millions</a:t>
            </a:r>
            <a:endParaRPr/>
          </a:p>
        </p:txBody>
      </p:sp>
      <p:sp>
        <p:nvSpPr>
          <p:cNvPr id="329" name="Google Shape;329;p6"/>
          <p:cNvSpPr txBox="1"/>
          <p:nvPr/>
        </p:nvSpPr>
        <p:spPr>
          <a:xfrm>
            <a:off x="5070490" y="5228132"/>
            <a:ext cx="1599637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281 millions</a:t>
            </a:r>
            <a:endParaRPr/>
          </a:p>
        </p:txBody>
      </p:sp>
      <p:sp>
        <p:nvSpPr>
          <p:cNvPr id="330" name="Google Shape;330;p6"/>
          <p:cNvSpPr txBox="1"/>
          <p:nvPr/>
        </p:nvSpPr>
        <p:spPr>
          <a:xfrm>
            <a:off x="7229808" y="5228132"/>
            <a:ext cx="1453115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83 millions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35" name="Google Shape;3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"/>
          <p:cNvSpPr txBox="1"/>
          <p:nvPr>
            <p:ph type="title"/>
          </p:nvPr>
        </p:nvSpPr>
        <p:spPr>
          <a:xfrm>
            <a:off x="869853" y="1314249"/>
            <a:ext cx="8159847" cy="1320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How many international migrants in the world in 2020?</a:t>
            </a:r>
            <a:endParaRPr/>
          </a:p>
        </p:txBody>
      </p:sp>
      <p:pic>
        <p:nvPicPr>
          <p:cNvPr descr="Image 17-11-2022 at 5.32 pm.jpg" id="337" name="Google Shape;3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860" y="2558632"/>
            <a:ext cx="8046571" cy="269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-11-2022 at 5.33 pm.jpg" id="338" name="Google Shape;33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8723" y="1900652"/>
            <a:ext cx="3317942" cy="152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/>
          <p:nvPr/>
        </p:nvSpPr>
        <p:spPr>
          <a:xfrm>
            <a:off x="702498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4877787" y="49917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5127038" y="5228132"/>
            <a:ext cx="1486540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281 million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3" id="348" name="Google Shape;3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8"/>
          <p:cNvSpPr txBox="1"/>
          <p:nvPr>
            <p:ph type="title"/>
          </p:nvPr>
        </p:nvSpPr>
        <p:spPr>
          <a:xfrm>
            <a:off x="930857" y="1157268"/>
            <a:ext cx="8159848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Which region hosts most of the international migrants in 2020?</a:t>
            </a:r>
            <a:endParaRPr/>
          </a:p>
        </p:txBody>
      </p:sp>
      <p:grpSp>
        <p:nvGrpSpPr>
          <p:cNvPr id="350" name="Google Shape;350;p8"/>
          <p:cNvGrpSpPr/>
          <p:nvPr/>
        </p:nvGrpSpPr>
        <p:grpSpPr>
          <a:xfrm>
            <a:off x="705671" y="4991780"/>
            <a:ext cx="1985053" cy="1503944"/>
            <a:chOff x="-1" y="-2"/>
            <a:chExt cx="1985052" cy="1503943"/>
          </a:xfrm>
        </p:grpSpPr>
        <p:sp>
          <p:nvSpPr>
            <p:cNvPr id="351" name="Google Shape;351;p8"/>
            <p:cNvSpPr/>
            <p:nvPr/>
          </p:nvSpPr>
          <p:spPr>
            <a:xfrm>
              <a:off x="-1" y="-2"/>
              <a:ext cx="1985052" cy="1503943"/>
            </a:xfrm>
            <a:prstGeom prst="rect">
              <a:avLst/>
            </a:prstGeom>
            <a:solidFill>
              <a:schemeClr val="accent2"/>
            </a:solidFill>
            <a:ln cap="rnd" cmpd="sng" w="19050">
              <a:solidFill>
                <a:srgbClr val="3D751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2" name="Google Shape;352;p8"/>
            <p:cNvSpPr txBox="1"/>
            <p:nvPr/>
          </p:nvSpPr>
          <p:spPr>
            <a:xfrm>
              <a:off x="9524" y="71250"/>
              <a:ext cx="1966002" cy="1361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Trebuchet MS"/>
                <a:buNone/>
              </a:pPr>
              <a:r>
                <a:rPr b="0" i="0" lang="en-US" sz="4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Northern America</a:t>
              </a: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8"/>
          <p:cNvSpPr/>
          <p:nvPr/>
        </p:nvSpPr>
        <p:spPr>
          <a:xfrm>
            <a:off x="4877787" y="49917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3297735" y="5067336"/>
            <a:ext cx="973033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Europe</a:t>
            </a:r>
            <a:endParaRPr/>
          </a:p>
        </p:txBody>
      </p:sp>
      <p:sp>
        <p:nvSpPr>
          <p:cNvPr id="357" name="Google Shape;357;p8"/>
          <p:cNvSpPr txBox="1"/>
          <p:nvPr/>
        </p:nvSpPr>
        <p:spPr>
          <a:xfrm>
            <a:off x="5566057" y="5067336"/>
            <a:ext cx="608503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Asia</a:t>
            </a:r>
            <a:endParaRPr/>
          </a:p>
        </p:txBody>
      </p:sp>
      <p:sp>
        <p:nvSpPr>
          <p:cNvPr id="358" name="Google Shape;358;p8"/>
          <p:cNvSpPr txBox="1"/>
          <p:nvPr/>
        </p:nvSpPr>
        <p:spPr>
          <a:xfrm>
            <a:off x="7401841" y="5067336"/>
            <a:ext cx="1109049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Oceania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17-11-2022 at 6.42 pm.jpg" id="363" name="Google Shape;3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0632" y="64724"/>
            <a:ext cx="6472295" cy="5418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3" id="364" name="Google Shape;36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9853" y="0"/>
            <a:ext cx="2621210" cy="252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9"/>
          <p:cNvSpPr txBox="1"/>
          <p:nvPr>
            <p:ph type="title"/>
          </p:nvPr>
        </p:nvSpPr>
        <p:spPr>
          <a:xfrm>
            <a:off x="891613" y="1745938"/>
            <a:ext cx="4162655" cy="1320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 sz="2800"/>
              <a:t>Which region hosts most of the international migrants in 2020?</a:t>
            </a:r>
            <a:endParaRPr/>
          </a:p>
        </p:txBody>
      </p:sp>
      <p:sp>
        <p:nvSpPr>
          <p:cNvPr id="366" name="Google Shape;366;p9"/>
          <p:cNvSpPr/>
          <p:nvPr/>
        </p:nvSpPr>
        <p:spPr>
          <a:xfrm>
            <a:off x="705673" y="4991782"/>
            <a:ext cx="1985050" cy="1503941"/>
          </a:xfrm>
          <a:prstGeom prst="rect">
            <a:avLst/>
          </a:prstGeom>
          <a:solidFill>
            <a:schemeClr val="accent2"/>
          </a:solidFill>
          <a:ln cap="rnd" cmpd="sng" w="19050">
            <a:solidFill>
              <a:srgbClr val="3D7518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2791729" y="4991782"/>
            <a:ext cx="1985050" cy="1503941"/>
          </a:xfrm>
          <a:prstGeom prst="rect">
            <a:avLst/>
          </a:prstGeom>
          <a:gradFill>
            <a:gsLst>
              <a:gs pos="0">
                <a:srgbClr val="C7493F"/>
              </a:gs>
              <a:gs pos="78000">
                <a:srgbClr val="B32B18"/>
              </a:gs>
              <a:gs pos="100000">
                <a:srgbClr val="B32B18"/>
              </a:gs>
            </a:gsLst>
            <a:lin ang="5400000" scaled="0"/>
          </a:gradFill>
          <a:ln cap="rnd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4877787" y="4991782"/>
            <a:ext cx="1985050" cy="1503941"/>
          </a:xfrm>
          <a:prstGeom prst="rect">
            <a:avLst/>
          </a:prstGeom>
          <a:solidFill>
            <a:srgbClr val="015353"/>
          </a:solidFill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6967018" y="4991782"/>
            <a:ext cx="1985051" cy="1503941"/>
          </a:xfrm>
          <a:prstGeom prst="rect">
            <a:avLst/>
          </a:prstGeom>
          <a:solidFill>
            <a:schemeClr val="accent3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9"/>
          <p:cNvSpPr txBox="1"/>
          <p:nvPr/>
        </p:nvSpPr>
        <p:spPr>
          <a:xfrm>
            <a:off x="3297735" y="5067336"/>
            <a:ext cx="973033" cy="1031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rebuchet MS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Europe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