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5" r:id="rId3"/>
    <p:sldId id="296" r:id="rId4"/>
    <p:sldId id="286" r:id="rId5"/>
    <p:sldId id="287" r:id="rId6"/>
    <p:sldId id="288" r:id="rId7"/>
    <p:sldId id="289" r:id="rId8"/>
    <p:sldId id="297" r:id="rId9"/>
    <p:sldId id="291" r:id="rId10"/>
    <p:sldId id="292" r:id="rId11"/>
    <p:sldId id="298" r:id="rId12"/>
    <p:sldId id="294" r:id="rId13"/>
    <p:sldId id="2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5673"/>
  </p:normalViewPr>
  <p:slideViewPr>
    <p:cSldViewPr snapToGrid="0">
      <p:cViewPr>
        <p:scale>
          <a:sx n="98" d="100"/>
          <a:sy n="98" d="100"/>
        </p:scale>
        <p:origin x="168" y="-13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AB989-1BDE-0449-A4E4-0B937BFCB3D9}"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2D4E6-483F-9541-ABCB-4994CF23C636}" type="slidenum">
              <a:rPr lang="en-US" smtClean="0"/>
              <a:t>‹#›</a:t>
            </a:fld>
            <a:endParaRPr lang="en-US"/>
          </a:p>
        </p:txBody>
      </p:sp>
    </p:spTree>
    <p:extLst>
      <p:ext uri="{BB962C8B-B14F-4D97-AF65-F5344CB8AC3E}">
        <p14:creationId xmlns:p14="http://schemas.microsoft.com/office/powerpoint/2010/main" val="116990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257184CE-62CA-C3CE-B4BC-F571D755C3C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0BDCD7A-3625-A4F9-2712-C00E14BABE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Illustration –tutor and how to show chapter</a:t>
            </a:r>
          </a:p>
          <a:p>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B0F99770-0C3D-4224-DFF0-EB7EE0A01974}"/>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017C0ED-E366-B348-A611-7C4AC9B952C2}" type="slidenum">
              <a:rPr lang="en-US" altLang="en-US" sz="1200"/>
              <a:pPr eaLnBrk="1" hangingPunct="1"/>
              <a:t>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1997ED5-CF69-3533-BE1B-E26C1A21C1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A2AFF107-99CB-7712-D2D5-704B631995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Illustration &amp; names</a:t>
            </a:r>
          </a:p>
        </p:txBody>
      </p:sp>
      <p:sp>
        <p:nvSpPr>
          <p:cNvPr id="4" name="Slide Number Placeholder 3">
            <a:extLst>
              <a:ext uri="{FF2B5EF4-FFF2-40B4-BE49-F238E27FC236}">
                <a16:creationId xmlns:a16="http://schemas.microsoft.com/office/drawing/2014/main" id="{599E984D-7ACD-4126-AEEC-4D215299E96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4117F924-9D12-844A-BE02-079C283C47DF}" type="slidenum">
              <a:rPr lang="en-US" altLang="en-US" sz="1200"/>
              <a:pPr eaLnBrk="1" hangingPunct="1"/>
              <a:t>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2748C2D-2D86-0029-3AC2-10E552B11E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AA0695EB-6A89-C278-28B4-F4555DC0F5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Diagram 1</a:t>
            </a:r>
          </a:p>
        </p:txBody>
      </p:sp>
      <p:sp>
        <p:nvSpPr>
          <p:cNvPr id="4" name="Slide Number Placeholder 3">
            <a:extLst>
              <a:ext uri="{FF2B5EF4-FFF2-40B4-BE49-F238E27FC236}">
                <a16:creationId xmlns:a16="http://schemas.microsoft.com/office/drawing/2014/main" id="{DE7F18FF-46F1-255E-0AF6-872D5CC5DFE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F4EB38C-2729-B04F-96B8-81179D73BD27}" type="slidenum">
              <a:rPr lang="en-US" altLang="en-US" sz="1200"/>
              <a:pPr eaLnBrk="1" hangingPunct="1"/>
              <a:t>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disadvantage if we do not translate these into logical frames for goal culture? What happens if you do it w</a:t>
            </a:r>
          </a:p>
        </p:txBody>
      </p:sp>
      <p:sp>
        <p:nvSpPr>
          <p:cNvPr id="4" name="Slide Number Placeholder 3"/>
          <p:cNvSpPr>
            <a:spLocks noGrp="1"/>
          </p:cNvSpPr>
          <p:nvPr>
            <p:ph type="sldNum" sz="quarter" idx="5"/>
          </p:nvPr>
        </p:nvSpPr>
        <p:spPr/>
        <p:txBody>
          <a:bodyPr/>
          <a:lstStyle/>
          <a:p>
            <a:fld id="{9562D4E6-483F-9541-ABCB-4994CF23C636}" type="slidenum">
              <a:rPr lang="en-US" smtClean="0"/>
              <a:t>9</a:t>
            </a:fld>
            <a:endParaRPr lang="en-US"/>
          </a:p>
        </p:txBody>
      </p:sp>
    </p:spTree>
    <p:extLst>
      <p:ext uri="{BB962C8B-B14F-4D97-AF65-F5344CB8AC3E}">
        <p14:creationId xmlns:p14="http://schemas.microsoft.com/office/powerpoint/2010/main" val="90625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Permission needed for bigger changes and need more mature church</a:t>
            </a:r>
          </a:p>
        </p:txBody>
      </p:sp>
      <p:sp>
        <p:nvSpPr>
          <p:cNvPr id="4" name="Slide Number Placeholder 3"/>
          <p:cNvSpPr>
            <a:spLocks noGrp="1"/>
          </p:cNvSpPr>
          <p:nvPr>
            <p:ph type="sldNum" sz="quarter" idx="5"/>
          </p:nvPr>
        </p:nvSpPr>
        <p:spPr/>
        <p:txBody>
          <a:bodyPr/>
          <a:lstStyle/>
          <a:p>
            <a:fld id="{9562D4E6-483F-9541-ABCB-4994CF23C636}" type="slidenum">
              <a:rPr lang="en-US" smtClean="0"/>
              <a:t>10</a:t>
            </a:fld>
            <a:endParaRPr lang="en-US"/>
          </a:p>
        </p:txBody>
      </p:sp>
    </p:spTree>
    <p:extLst>
      <p:ext uri="{BB962C8B-B14F-4D97-AF65-F5344CB8AC3E}">
        <p14:creationId xmlns:p14="http://schemas.microsoft.com/office/powerpoint/2010/main" val="146261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56CC2-5224-EBD0-479B-6E935A976B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5A76CC-F1AF-AD3E-F248-D6A2F0520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C9AD3-C471-4DC7-CA19-FCC47A2BED7A}"/>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5" name="Footer Placeholder 4">
            <a:extLst>
              <a:ext uri="{FF2B5EF4-FFF2-40B4-BE49-F238E27FC236}">
                <a16:creationId xmlns:a16="http://schemas.microsoft.com/office/drawing/2014/main" id="{9271115F-B990-A802-C6B1-E9DE3C218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14603-E433-C021-E164-61297B9F92C0}"/>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70416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C669-BAE4-8225-B70E-3C5099309B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4CE42D-38A1-810A-9B81-0BB4A1BD47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C17AF-9468-B08E-42CB-8BD484F23199}"/>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5" name="Footer Placeholder 4">
            <a:extLst>
              <a:ext uri="{FF2B5EF4-FFF2-40B4-BE49-F238E27FC236}">
                <a16:creationId xmlns:a16="http://schemas.microsoft.com/office/drawing/2014/main" id="{1B96DFE7-9696-2DE7-D4F0-2B84E2D8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63A2-F08F-ED7D-7C58-7BEF71498EAC}"/>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75431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41CB8-F5D3-482C-FFC8-D5934EEA0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FA8614-FBD9-1061-25D3-509962AE06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CDDB0-5FE2-312A-CA27-C394BFB27DFF}"/>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5" name="Footer Placeholder 4">
            <a:extLst>
              <a:ext uri="{FF2B5EF4-FFF2-40B4-BE49-F238E27FC236}">
                <a16:creationId xmlns:a16="http://schemas.microsoft.com/office/drawing/2014/main" id="{C2D99A5D-C1D2-F964-4754-CE457A5A8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52B0-733C-65A8-D5C6-5D7717135AE2}"/>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72439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DED2-B060-392C-AF6C-156984554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1708B-021B-4B08-066B-C56D844DF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DA1D9-732E-E7BB-C1A2-C69CB1135D86}"/>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5" name="Footer Placeholder 4">
            <a:extLst>
              <a:ext uri="{FF2B5EF4-FFF2-40B4-BE49-F238E27FC236}">
                <a16:creationId xmlns:a16="http://schemas.microsoft.com/office/drawing/2014/main" id="{08AE5EAB-AC85-86CF-0C0F-1DF888372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F335-17CD-1E10-7C30-A84656339BA9}"/>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34019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0EC9-DCF4-2037-2D6E-50C741E54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75AE59-A4F7-AD09-F58F-08318A745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0D5FA-7EAD-C821-D90C-B26150205EF9}"/>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5" name="Footer Placeholder 4">
            <a:extLst>
              <a:ext uri="{FF2B5EF4-FFF2-40B4-BE49-F238E27FC236}">
                <a16:creationId xmlns:a16="http://schemas.microsoft.com/office/drawing/2014/main" id="{8449CBB2-5E65-D929-259A-DBE7EB8D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1A945-0197-EFB2-EDA6-7AADC44E0311}"/>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88599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4C87-9212-7CA5-4EDC-88F4FD0D5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B16AB-BC3F-29D9-4C7C-59F31DF60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4E773-D3AF-F7CF-D1F0-CFD7099AB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CE568-83F0-0E60-52DF-ECA185F1CFFC}"/>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6" name="Footer Placeholder 5">
            <a:extLst>
              <a:ext uri="{FF2B5EF4-FFF2-40B4-BE49-F238E27FC236}">
                <a16:creationId xmlns:a16="http://schemas.microsoft.com/office/drawing/2014/main" id="{3BCE80FB-7BC3-1041-09D0-5E79EB6DE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D340F-4499-AF98-4296-F6378C47D90C}"/>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88200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FEF0-008A-41B8-CA0F-447E45BE5D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ABFF6-7B4D-FA50-1906-7CC4FE38C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5FF8E-A51C-303C-661E-7216ACBC2F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C4D1C-567C-22A0-B86C-AD08AF0CE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9991F-99CA-AEDE-14D9-44567FFF7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2FC524-365B-0CB1-DA58-188483D7BE77}"/>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8" name="Footer Placeholder 7">
            <a:extLst>
              <a:ext uri="{FF2B5EF4-FFF2-40B4-BE49-F238E27FC236}">
                <a16:creationId xmlns:a16="http://schemas.microsoft.com/office/drawing/2014/main" id="{90AFE8E4-9723-CFE0-6D9C-E7A8E3AC8D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11749-171F-49A8-95E7-A19DB2793A49}"/>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88494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A7C4-7DB7-145B-7B47-3910BC39D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C56827-D8F6-DAED-B8B9-BD9173D10BF7}"/>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4" name="Footer Placeholder 3">
            <a:extLst>
              <a:ext uri="{FF2B5EF4-FFF2-40B4-BE49-F238E27FC236}">
                <a16:creationId xmlns:a16="http://schemas.microsoft.com/office/drawing/2014/main" id="{C1204E32-12C1-9FC3-F3E0-D2DAF3650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7A4B42-824D-C065-6498-D1887C3D1DF8}"/>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00346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F7182E-37CC-A731-D47D-D156D3D99AE6}"/>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3" name="Footer Placeholder 2">
            <a:extLst>
              <a:ext uri="{FF2B5EF4-FFF2-40B4-BE49-F238E27FC236}">
                <a16:creationId xmlns:a16="http://schemas.microsoft.com/office/drawing/2014/main" id="{84F7B0CB-CF19-03F4-0FB3-54E9DCE70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A5516F-2AD8-1AAD-CB6A-22CCB7EF6DA8}"/>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47892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22C1-C0F1-C3C1-4735-4AECF740D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34D592-C1DE-FDE7-5598-E7D4DE9A3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9CD93-A0CB-4E8B-06F8-AFEBDA10F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FA09-90F5-6F93-BB73-2830F7F1B3A6}"/>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6" name="Footer Placeholder 5">
            <a:extLst>
              <a:ext uri="{FF2B5EF4-FFF2-40B4-BE49-F238E27FC236}">
                <a16:creationId xmlns:a16="http://schemas.microsoft.com/office/drawing/2014/main" id="{0E20C0AC-3744-3343-8DB0-E8B7EFEC7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9BFFB-33D3-05AA-106B-1834CFFFF657}"/>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215031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3D06-0130-9ECB-BE57-C947E31DC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2A8B7-BD12-93D7-843C-4AE943D6CF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57E90D-8F13-FDD7-C6A0-849AC03E8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B2606-AF01-8F7C-BBF2-61605D9A4709}"/>
              </a:ext>
            </a:extLst>
          </p:cNvPr>
          <p:cNvSpPr>
            <a:spLocks noGrp="1"/>
          </p:cNvSpPr>
          <p:nvPr>
            <p:ph type="dt" sz="half" idx="10"/>
          </p:nvPr>
        </p:nvSpPr>
        <p:spPr/>
        <p:txBody>
          <a:bodyPr/>
          <a:lstStyle/>
          <a:p>
            <a:fld id="{487381FC-D948-AC49-8419-06DB9FA0DD63}" type="datetimeFigureOut">
              <a:rPr lang="en-US" smtClean="0"/>
              <a:t>11/12/2022</a:t>
            </a:fld>
            <a:endParaRPr lang="en-US"/>
          </a:p>
        </p:txBody>
      </p:sp>
      <p:sp>
        <p:nvSpPr>
          <p:cNvPr id="6" name="Footer Placeholder 5">
            <a:extLst>
              <a:ext uri="{FF2B5EF4-FFF2-40B4-BE49-F238E27FC236}">
                <a16:creationId xmlns:a16="http://schemas.microsoft.com/office/drawing/2014/main" id="{1C52F659-3D08-16E9-D1D6-484ED3A20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24213-282B-3D2C-3C5E-689E3EBE0A76}"/>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247512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F4A8A7-CC12-3767-512C-D6CF6A4F7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D88DF-89AF-49CB-B0A1-3725A3156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94919-35ED-3621-3E48-12F00C049F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381FC-D948-AC49-8419-06DB9FA0DD63}" type="datetimeFigureOut">
              <a:rPr lang="en-US" smtClean="0"/>
              <a:t>11/12/2022</a:t>
            </a:fld>
            <a:endParaRPr lang="en-US"/>
          </a:p>
        </p:txBody>
      </p:sp>
      <p:sp>
        <p:nvSpPr>
          <p:cNvPr id="5" name="Footer Placeholder 4">
            <a:extLst>
              <a:ext uri="{FF2B5EF4-FFF2-40B4-BE49-F238E27FC236}">
                <a16:creationId xmlns:a16="http://schemas.microsoft.com/office/drawing/2014/main" id="{04C3787F-83C1-42BD-B7F6-F770BA3FAF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2DC0D6-250B-E006-BD43-D7A34FBB6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8301F-0212-9844-BD83-450E231E85E9}" type="slidenum">
              <a:rPr lang="en-US" smtClean="0"/>
              <a:t>‹#›</a:t>
            </a:fld>
            <a:endParaRPr lang="en-US"/>
          </a:p>
        </p:txBody>
      </p:sp>
    </p:spTree>
    <p:extLst>
      <p:ext uri="{BB962C8B-B14F-4D97-AF65-F5344CB8AC3E}">
        <p14:creationId xmlns:p14="http://schemas.microsoft.com/office/powerpoint/2010/main" val="273363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EFBB-21ED-3444-F04D-6841F2B21F0E}"/>
              </a:ext>
            </a:extLst>
          </p:cNvPr>
          <p:cNvSpPr>
            <a:spLocks noGrp="1"/>
          </p:cNvSpPr>
          <p:nvPr>
            <p:ph type="ctrTitle"/>
          </p:nvPr>
        </p:nvSpPr>
        <p:spPr/>
        <p:txBody>
          <a:bodyPr/>
          <a:lstStyle/>
          <a:p>
            <a:r>
              <a:rPr lang="ru-RU" b="1" dirty="0"/>
              <a:t>Практика </a:t>
            </a:r>
            <a:r>
              <a:rPr lang="ru-RU" b="1" dirty="0" err="1"/>
              <a:t>контекстуализации</a:t>
            </a:r>
            <a:endParaRPr lang="en-US" b="1" dirty="0"/>
          </a:p>
        </p:txBody>
      </p:sp>
      <p:sp>
        <p:nvSpPr>
          <p:cNvPr id="3" name="Subtitle 2">
            <a:extLst>
              <a:ext uri="{FF2B5EF4-FFF2-40B4-BE49-F238E27FC236}">
                <a16:creationId xmlns:a16="http://schemas.microsoft.com/office/drawing/2014/main" id="{16DB55C6-BE8D-F0DD-8D31-4238C0F902F6}"/>
              </a:ext>
            </a:extLst>
          </p:cNvPr>
          <p:cNvSpPr>
            <a:spLocks noGrp="1"/>
          </p:cNvSpPr>
          <p:nvPr>
            <p:ph type="subTitle" idx="1"/>
          </p:nvPr>
        </p:nvSpPr>
        <p:spPr/>
        <p:txBody>
          <a:bodyPr/>
          <a:lstStyle/>
          <a:p>
            <a:r>
              <a:rPr lang="ru-RU" dirty="0"/>
              <a:t> </a:t>
            </a:r>
            <a:endParaRPr lang="en-US" dirty="0"/>
          </a:p>
        </p:txBody>
      </p:sp>
    </p:spTree>
    <p:extLst>
      <p:ext uri="{BB962C8B-B14F-4D97-AF65-F5344CB8AC3E}">
        <p14:creationId xmlns:p14="http://schemas.microsoft.com/office/powerpoint/2010/main" val="29274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B3D36-952E-4C99-A4EB-C78EDE1A4620}"/>
              </a:ext>
            </a:extLst>
          </p:cNvPr>
          <p:cNvPicPr>
            <a:picLocks noChangeAspect="1"/>
          </p:cNvPicPr>
          <p:nvPr/>
        </p:nvPicPr>
        <p:blipFill>
          <a:blip r:embed="rId3"/>
          <a:stretch>
            <a:fillRect/>
          </a:stretch>
        </p:blipFill>
        <p:spPr>
          <a:xfrm>
            <a:off x="0" y="2386360"/>
            <a:ext cx="4863949" cy="4471639"/>
          </a:xfrm>
          <a:prstGeom prst="rect">
            <a:avLst/>
          </a:prstGeom>
        </p:spPr>
      </p:pic>
      <p:sp>
        <p:nvSpPr>
          <p:cNvPr id="3" name="AutoShape 2">
            <a:extLst>
              <a:ext uri="{FF2B5EF4-FFF2-40B4-BE49-F238E27FC236}">
                <a16:creationId xmlns:a16="http://schemas.microsoft.com/office/drawing/2014/main" id="{7D860EBD-9007-5C58-C1B0-743878BE2DEE}"/>
              </a:ext>
            </a:extLst>
          </p:cNvPr>
          <p:cNvSpPr>
            <a:spLocks noChangeAspect="1" noChangeArrowheads="1"/>
          </p:cNvSpPr>
          <p:nvPr/>
        </p:nvSpPr>
        <p:spPr bwMode="auto">
          <a:xfrm>
            <a:off x="6096000" y="3429000"/>
            <a:ext cx="3429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34935B3A-8B7D-6897-5CF7-26ADC0CFC627}"/>
              </a:ext>
            </a:extLst>
          </p:cNvPr>
          <p:cNvSpPr>
            <a:spLocks noChangeAspect="1" noChangeArrowheads="1"/>
          </p:cNvSpPr>
          <p:nvPr/>
        </p:nvSpPr>
        <p:spPr bwMode="auto">
          <a:xfrm>
            <a:off x="4532376" y="1865376"/>
            <a:ext cx="4992624" cy="4992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9FC9D6A-09FE-76AF-9B76-6004B7D408D4}"/>
              </a:ext>
            </a:extLst>
          </p:cNvPr>
          <p:cNvPicPr>
            <a:picLocks noChangeAspect="1"/>
          </p:cNvPicPr>
          <p:nvPr/>
        </p:nvPicPr>
        <p:blipFill>
          <a:blip r:embed="rId4"/>
          <a:stretch>
            <a:fillRect/>
          </a:stretch>
        </p:blipFill>
        <p:spPr>
          <a:xfrm>
            <a:off x="8031394" y="1865376"/>
            <a:ext cx="4292580" cy="4992624"/>
          </a:xfrm>
          <a:prstGeom prst="rect">
            <a:avLst/>
          </a:prstGeom>
        </p:spPr>
      </p:pic>
      <p:sp>
        <p:nvSpPr>
          <p:cNvPr id="8" name="TextBox 7">
            <a:extLst>
              <a:ext uri="{FF2B5EF4-FFF2-40B4-BE49-F238E27FC236}">
                <a16:creationId xmlns:a16="http://schemas.microsoft.com/office/drawing/2014/main" id="{512F9870-AC42-8FC1-2FF0-AC1871EEDC36}"/>
              </a:ext>
            </a:extLst>
          </p:cNvPr>
          <p:cNvSpPr txBox="1"/>
          <p:nvPr/>
        </p:nvSpPr>
        <p:spPr>
          <a:xfrm>
            <a:off x="5237247" y="4460385"/>
            <a:ext cx="2794147" cy="1754326"/>
          </a:xfrm>
          <a:prstGeom prst="rect">
            <a:avLst/>
          </a:prstGeom>
          <a:noFill/>
        </p:spPr>
        <p:txBody>
          <a:bodyPr wrap="square" rtlCol="0">
            <a:spAutoFit/>
          </a:bodyPr>
          <a:lstStyle/>
          <a:p>
            <a:pPr algn="l">
              <a:buFont typeface="Arial" panose="020B0604020202020204" pitchFamily="34" charset="0"/>
              <a:buChar char="•"/>
            </a:pPr>
            <a:r>
              <a:rPr lang="ru-RU" b="0" i="0" u="none" strike="noStrike" dirty="0">
                <a:solidFill>
                  <a:srgbClr val="000000"/>
                </a:solidFill>
                <a:effectLst/>
                <a:latin typeface="Arial" panose="020B0604020202020204" pitchFamily="34" charset="0"/>
              </a:rPr>
              <a:t>Монгольский и филлипинский варианты буквально перевели текст с английского</a:t>
            </a:r>
            <a:r>
              <a:rPr lang="en-PH" b="0" i="0" u="none" strike="noStrike" dirty="0">
                <a:solidFill>
                  <a:srgbClr val="000000"/>
                </a:solidFill>
                <a:effectLst/>
                <a:latin typeface="Arial" panose="020B0604020202020204" pitchFamily="34" charset="0"/>
              </a:rPr>
              <a:t>.</a:t>
            </a:r>
            <a:br>
              <a:rPr lang="en-PH" dirty="0"/>
            </a:br>
            <a:endParaRPr lang="en-US" dirty="0"/>
          </a:p>
        </p:txBody>
      </p:sp>
      <p:sp>
        <p:nvSpPr>
          <p:cNvPr id="9" name="TextBox 8">
            <a:extLst>
              <a:ext uri="{FF2B5EF4-FFF2-40B4-BE49-F238E27FC236}">
                <a16:creationId xmlns:a16="http://schemas.microsoft.com/office/drawing/2014/main" id="{1D2EAA4D-27D7-0FAD-8762-43AEE360F849}"/>
              </a:ext>
            </a:extLst>
          </p:cNvPr>
          <p:cNvSpPr txBox="1"/>
          <p:nvPr/>
        </p:nvSpPr>
        <p:spPr>
          <a:xfrm>
            <a:off x="1075038" y="344900"/>
            <a:ext cx="6264876" cy="1477328"/>
          </a:xfrm>
          <a:prstGeom prst="rect">
            <a:avLst/>
          </a:prstGeom>
          <a:solidFill>
            <a:schemeClr val="accent2"/>
          </a:solidFill>
        </p:spPr>
        <p:txBody>
          <a:bodyPr wrap="square" rtlCol="0">
            <a:spAutoFit/>
          </a:bodyPr>
          <a:lstStyle/>
          <a:p>
            <a:r>
              <a:rPr lang="en-US" dirty="0"/>
              <a:t>In a non-M context, what could you change to make it more clear?</a:t>
            </a:r>
          </a:p>
          <a:p>
            <a:r>
              <a:rPr lang="en-US" dirty="0"/>
              <a:t>Think of Roman Catholic, Hindu, Buddhist context. What are some issues people in your culture need to deal with when it comes to the Bible being trustworthy?</a:t>
            </a:r>
          </a:p>
        </p:txBody>
      </p:sp>
    </p:spTree>
    <p:extLst>
      <p:ext uri="{BB962C8B-B14F-4D97-AF65-F5344CB8AC3E}">
        <p14:creationId xmlns:p14="http://schemas.microsoft.com/office/powerpoint/2010/main" val="283853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04F50-0842-B321-7EB7-B84498595F88}"/>
              </a:ext>
            </a:extLst>
          </p:cNvPr>
          <p:cNvSpPr txBox="1"/>
          <p:nvPr/>
        </p:nvSpPr>
        <p:spPr>
          <a:xfrm>
            <a:off x="247133" y="296561"/>
            <a:ext cx="8538519" cy="7032694"/>
          </a:xfrm>
          <a:prstGeom prst="rect">
            <a:avLst/>
          </a:prstGeom>
          <a:noFill/>
        </p:spPr>
        <p:txBody>
          <a:bodyPr wrap="square">
            <a:spAutoFit/>
          </a:bodyPr>
          <a:lstStyle/>
          <a:p>
            <a:pPr marL="228600" indent="228600">
              <a:spcBef>
                <a:spcPts val="600"/>
              </a:spcBef>
              <a:spcAft>
                <a:spcPts val="0"/>
              </a:spcAft>
            </a:pPr>
            <a:r>
              <a:rPr lang="en-US" sz="1800" b="1" dirty="0">
                <a:solidFill>
                  <a:srgbClr val="222222"/>
                </a:solidFill>
                <a:effectLst/>
                <a:latin typeface="Times New Roman" panose="02020603050405020304" pitchFamily="18" charset="0"/>
                <a:ea typeface="Times New Roman" panose="02020603050405020304" pitchFamily="18" charset="0"/>
              </a:rPr>
              <a:t>4. Jesus has the Divine Nature</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It is an amazing claim which the Jews of Jesus’ day found difficult to accept, just like our Muslim brothers. </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a. What did Jesus claim in John 10:30? 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b. What was the people’s response in the next verse? ________________________________</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Once again John’s Gospel provides us with important information about Jesus’ divine nature. When Philip, one of Jesus’ disciples said “Lord, show us the Father…” (John 14:8) then what did Jesus answer him? (John 14:9) ______________________________________________</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It is not possible for us to understand what God is like. No one has ever seen God (John 1:18) but the amazing truth is that Jesus has shown us what God is like, because both of their natures are the same, that is, both Father and Son have the same divine nature. Write below the central part of John 14:9 and memorize it. </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“Anyone who has _______________________________________________” </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Write down the four reasons on which grounds we can truly call Jesus the “Son of God”.</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1.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2.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3.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4.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p:txBody>
      </p:sp>
      <p:sp>
        <p:nvSpPr>
          <p:cNvPr id="4" name="TextBox 3">
            <a:extLst>
              <a:ext uri="{FF2B5EF4-FFF2-40B4-BE49-F238E27FC236}">
                <a16:creationId xmlns:a16="http://schemas.microsoft.com/office/drawing/2014/main" id="{9C5767E0-81C6-5323-4EA3-3194BD0BC501}"/>
              </a:ext>
            </a:extLst>
          </p:cNvPr>
          <p:cNvSpPr txBox="1"/>
          <p:nvPr/>
        </p:nvSpPr>
        <p:spPr>
          <a:xfrm>
            <a:off x="9440563" y="1458096"/>
            <a:ext cx="2286000" cy="1754326"/>
          </a:xfrm>
          <a:prstGeom prst="rect">
            <a:avLst/>
          </a:prstGeom>
          <a:solidFill>
            <a:schemeClr val="accent2"/>
          </a:solidFill>
        </p:spPr>
        <p:txBody>
          <a:bodyPr wrap="square" rtlCol="0">
            <a:spAutoFit/>
          </a:bodyPr>
          <a:lstStyle/>
          <a:p>
            <a:r>
              <a:rPr lang="ru-RU" dirty="0"/>
              <a:t>В Пакистанской культуре они посчитали нужным добавить еще рамки. Как по-вашему, почему</a:t>
            </a:r>
            <a:r>
              <a:rPr lang="en-US" dirty="0"/>
              <a:t>?</a:t>
            </a:r>
          </a:p>
        </p:txBody>
      </p:sp>
    </p:spTree>
    <p:extLst>
      <p:ext uri="{BB962C8B-B14F-4D97-AF65-F5344CB8AC3E}">
        <p14:creationId xmlns:p14="http://schemas.microsoft.com/office/powerpoint/2010/main" val="219880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4441C-6F62-DDEB-4346-18A42F4C5B19}"/>
              </a:ext>
            </a:extLst>
          </p:cNvPr>
          <p:cNvPicPr>
            <a:picLocks noChangeAspect="1"/>
          </p:cNvPicPr>
          <p:nvPr/>
        </p:nvPicPr>
        <p:blipFill>
          <a:blip r:embed="rId2"/>
          <a:stretch>
            <a:fillRect/>
          </a:stretch>
        </p:blipFill>
        <p:spPr>
          <a:xfrm>
            <a:off x="239486" y="173847"/>
            <a:ext cx="7772400" cy="3622907"/>
          </a:xfrm>
          <a:prstGeom prst="rect">
            <a:avLst/>
          </a:prstGeom>
        </p:spPr>
      </p:pic>
      <p:pic>
        <p:nvPicPr>
          <p:cNvPr id="4" name="Picture 3">
            <a:extLst>
              <a:ext uri="{FF2B5EF4-FFF2-40B4-BE49-F238E27FC236}">
                <a16:creationId xmlns:a16="http://schemas.microsoft.com/office/drawing/2014/main" id="{6934781C-8BE2-7172-5C41-4FE476E91CEF}"/>
              </a:ext>
            </a:extLst>
          </p:cNvPr>
          <p:cNvPicPr>
            <a:picLocks noChangeAspect="1"/>
          </p:cNvPicPr>
          <p:nvPr/>
        </p:nvPicPr>
        <p:blipFill>
          <a:blip r:embed="rId3"/>
          <a:stretch>
            <a:fillRect/>
          </a:stretch>
        </p:blipFill>
        <p:spPr>
          <a:xfrm>
            <a:off x="6395349" y="3061246"/>
            <a:ext cx="5796651" cy="3622907"/>
          </a:xfrm>
          <a:prstGeom prst="rect">
            <a:avLst/>
          </a:prstGeom>
        </p:spPr>
      </p:pic>
      <p:sp>
        <p:nvSpPr>
          <p:cNvPr id="5" name="TextBox 4">
            <a:extLst>
              <a:ext uri="{FF2B5EF4-FFF2-40B4-BE49-F238E27FC236}">
                <a16:creationId xmlns:a16="http://schemas.microsoft.com/office/drawing/2014/main" id="{F73B2BAE-DB9A-756F-A8C0-6139BDC1A3E7}"/>
              </a:ext>
            </a:extLst>
          </p:cNvPr>
          <p:cNvSpPr txBox="1"/>
          <p:nvPr/>
        </p:nvSpPr>
        <p:spPr>
          <a:xfrm>
            <a:off x="8011886" y="646771"/>
            <a:ext cx="4098338" cy="2308324"/>
          </a:xfrm>
          <a:prstGeom prst="rect">
            <a:avLst/>
          </a:prstGeom>
          <a:noFill/>
        </p:spPr>
        <p:txBody>
          <a:bodyPr wrap="square" rtlCol="0">
            <a:spAutoFit/>
          </a:bodyPr>
          <a:lstStyle/>
          <a:p>
            <a:r>
              <a:rPr lang="en-US" sz="1200" dirty="0"/>
              <a:t>Mongolia:</a:t>
            </a: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Pakistan there is a custom of putting honey in a baby's mouth after it is born. People explain this two ways: 1. because honey has a very nice flavor. 2. Because it will help the child to become someone who speaks good and right words when they grow up.</a:t>
            </a:r>
            <a:endParaRPr lang="en-PH" sz="12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PH" sz="1200" b="0" i="0" u="none" strike="noStrike" dirty="0">
                <a:solidFill>
                  <a:srgbClr val="000000"/>
                </a:solidFill>
                <a:effectLst/>
                <a:latin typeface="Arial" panose="020B0604020202020204" pitchFamily="34" charset="0"/>
              </a:rPr>
              <a:t>The next two lines of frame 10 are the same, then</a:t>
            </a:r>
          </a:p>
          <a:p>
            <a:pPr algn="l">
              <a:buFont typeface="Arial" panose="020B0604020202020204" pitchFamily="34" charset="0"/>
              <a:buChar char="•"/>
            </a:pPr>
            <a:r>
              <a:rPr lang="en-PH" sz="1200" b="0" i="0" u="none" strike="noStrike" dirty="0">
                <a:solidFill>
                  <a:srgbClr val="000000"/>
                </a:solidFill>
                <a:effectLst/>
                <a:latin typeface="Arial" panose="020B0604020202020204" pitchFamily="34" charset="0"/>
              </a:rPr>
              <a:t>a. </a:t>
            </a:r>
            <a:r>
              <a:rPr lang="en-PH" sz="1200" b="0" i="1" u="none" strike="noStrike" dirty="0">
                <a:solidFill>
                  <a:srgbClr val="000000"/>
                </a:solidFill>
                <a:effectLst/>
                <a:latin typeface="Arial" panose="020B0604020202020204" pitchFamily="34" charset="0"/>
              </a:rPr>
              <a:t>just for the seasoning/flavor</a:t>
            </a: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b. because it helps us to speak nice words</a:t>
            </a: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c. for both of the above reasons. </a:t>
            </a:r>
            <a:endParaRPr lang="en-PH" sz="1200" i="1" dirty="0">
              <a:solidFill>
                <a:srgbClr val="000000"/>
              </a:solidFill>
              <a:latin typeface="Arial" panose="020B0604020202020204" pitchFamily="34" charset="0"/>
            </a:endParaRP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Neither of the above.</a:t>
            </a:r>
            <a:endParaRPr lang="en-PH" sz="1200" b="0" i="0" u="none" strike="noStrike" dirty="0">
              <a:solidFill>
                <a:srgbClr val="000000"/>
              </a:solidFill>
              <a:effectLst/>
              <a:latin typeface="Arial" panose="020B0604020202020204" pitchFamily="34" charset="0"/>
            </a:endParaRPr>
          </a:p>
          <a:p>
            <a:endParaRPr lang="en-US" sz="1200" dirty="0"/>
          </a:p>
        </p:txBody>
      </p:sp>
      <p:cxnSp>
        <p:nvCxnSpPr>
          <p:cNvPr id="7" name="Straight Arrow Connector 6">
            <a:extLst>
              <a:ext uri="{FF2B5EF4-FFF2-40B4-BE49-F238E27FC236}">
                <a16:creationId xmlns:a16="http://schemas.microsoft.com/office/drawing/2014/main" id="{9168BED2-9ECC-AE79-0870-7CC92EF752BC}"/>
              </a:ext>
            </a:extLst>
          </p:cNvPr>
          <p:cNvCxnSpPr/>
          <p:nvPr/>
        </p:nvCxnSpPr>
        <p:spPr>
          <a:xfrm>
            <a:off x="11664176" y="2141034"/>
            <a:ext cx="0" cy="9202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50A92E-7CE9-0A3D-CFB0-4743967D95F1}"/>
              </a:ext>
            </a:extLst>
          </p:cNvPr>
          <p:cNvSpPr txBox="1"/>
          <p:nvPr/>
        </p:nvSpPr>
        <p:spPr>
          <a:xfrm>
            <a:off x="766119" y="4782065"/>
            <a:ext cx="5329881" cy="2031325"/>
          </a:xfrm>
          <a:prstGeom prst="rect">
            <a:avLst/>
          </a:prstGeom>
          <a:solidFill>
            <a:schemeClr val="accent2"/>
          </a:solidFill>
        </p:spPr>
        <p:txBody>
          <a:bodyPr wrap="square" rtlCol="0">
            <a:spAutoFit/>
          </a:bodyPr>
          <a:lstStyle/>
          <a:p>
            <a:r>
              <a:rPr lang="ru-RU" dirty="0"/>
              <a:t>Что лучше</a:t>
            </a:r>
            <a:r>
              <a:rPr lang="en-US" dirty="0"/>
              <a:t>: </a:t>
            </a:r>
            <a:r>
              <a:rPr lang="ru-RU" dirty="0"/>
              <a:t>использовать замечательный пример из чужой культуры или найти пример из своей культуры</a:t>
            </a:r>
            <a:r>
              <a:rPr lang="en-US" dirty="0"/>
              <a:t>? </a:t>
            </a:r>
            <a:r>
              <a:rPr lang="ru-RU" dirty="0"/>
              <a:t>Объясните</a:t>
            </a:r>
            <a:r>
              <a:rPr lang="en-US" dirty="0"/>
              <a:t>.</a:t>
            </a:r>
          </a:p>
          <a:p>
            <a:r>
              <a:rPr lang="ru-RU" dirty="0"/>
              <a:t>Как можно было бы это записать для вашей культуры</a:t>
            </a:r>
            <a:r>
              <a:rPr lang="en-US" dirty="0"/>
              <a:t>?</a:t>
            </a:r>
            <a:r>
              <a:rPr lang="ru-RU" dirty="0"/>
              <a:t> Есть ли в вашей культуре выражение насчет меда, которое можно было бы использовать к Слову Божьему, которое слаще меда</a:t>
            </a:r>
            <a:r>
              <a:rPr lang="en-US" dirty="0"/>
              <a:t>?</a:t>
            </a:r>
          </a:p>
        </p:txBody>
      </p:sp>
    </p:spTree>
    <p:extLst>
      <p:ext uri="{BB962C8B-B14F-4D97-AF65-F5344CB8AC3E}">
        <p14:creationId xmlns:p14="http://schemas.microsoft.com/office/powerpoint/2010/main" val="207095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1330-DFCB-69B1-651E-02DC7A547F97}"/>
              </a:ext>
            </a:extLst>
          </p:cNvPr>
          <p:cNvSpPr>
            <a:spLocks noGrp="1"/>
          </p:cNvSpPr>
          <p:nvPr>
            <p:ph type="title"/>
          </p:nvPr>
        </p:nvSpPr>
        <p:spPr>
          <a:xfrm>
            <a:off x="838200" y="365125"/>
            <a:ext cx="10515600" cy="1550172"/>
          </a:xfrm>
          <a:solidFill>
            <a:schemeClr val="accent2"/>
          </a:solidFill>
        </p:spPr>
        <p:txBody>
          <a:bodyPr>
            <a:normAutofit fontScale="90000"/>
          </a:bodyPr>
          <a:lstStyle/>
          <a:p>
            <a:r>
              <a:rPr lang="ru-RU" dirty="0"/>
              <a:t>Что, если у вас нет юрты</a:t>
            </a:r>
            <a:r>
              <a:rPr lang="en-US" dirty="0"/>
              <a:t>? </a:t>
            </a:r>
            <a:r>
              <a:rPr lang="ru-RU" dirty="0"/>
              <a:t>Или алкоголизм не является для вас  проблемой</a:t>
            </a:r>
            <a:r>
              <a:rPr lang="en-US" dirty="0"/>
              <a:t>? </a:t>
            </a:r>
            <a:r>
              <a:rPr lang="ru-RU" dirty="0"/>
              <a:t>Как вы изменили бы эту рамку</a:t>
            </a:r>
            <a:r>
              <a:rPr lang="en-US" dirty="0"/>
              <a:t>?</a:t>
            </a:r>
          </a:p>
        </p:txBody>
      </p:sp>
      <p:sp>
        <p:nvSpPr>
          <p:cNvPr id="3" name="Content Placeholder 2">
            <a:extLst>
              <a:ext uri="{FF2B5EF4-FFF2-40B4-BE49-F238E27FC236}">
                <a16:creationId xmlns:a16="http://schemas.microsoft.com/office/drawing/2014/main" id="{511271F4-D2FE-CABC-1890-B4E0108BDB15}"/>
              </a:ext>
            </a:extLst>
          </p:cNvPr>
          <p:cNvSpPr>
            <a:spLocks noGrp="1"/>
          </p:cNvSpPr>
          <p:nvPr>
            <p:ph idx="1"/>
          </p:nvPr>
        </p:nvSpPr>
        <p:spPr>
          <a:xfrm>
            <a:off x="266466" y="1915297"/>
            <a:ext cx="8682981" cy="4261666"/>
          </a:xfrm>
        </p:spPr>
        <p:txBody>
          <a:bodyPr>
            <a:noAutofit/>
          </a:bodyPr>
          <a:lstStyle/>
          <a:p>
            <a:pPr marL="0" indent="0">
              <a:lnSpc>
                <a:spcPct val="100000"/>
              </a:lnSpc>
              <a:buNone/>
            </a:pPr>
            <a:r>
              <a:rPr lang="ru-RU" sz="1800" b="1" dirty="0">
                <a:effectLst/>
                <a:latin typeface="MyriadPro"/>
              </a:rPr>
              <a:t>Верблюд в нашей юрте</a:t>
            </a:r>
            <a:r>
              <a:rPr lang="en-PH" sz="1800" b="1" i="1" dirty="0">
                <a:effectLst/>
                <a:latin typeface="MyriadPro"/>
              </a:rPr>
              <a:t> </a:t>
            </a:r>
            <a:endParaRPr lang="en-PH" sz="1800" dirty="0"/>
          </a:p>
          <a:p>
            <a:pPr>
              <a:lnSpc>
                <a:spcPct val="100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PH" sz="1800" b="1" dirty="0">
                <a:effectLst/>
                <a:latin typeface="MyriadPro"/>
              </a:rPr>
              <a:t>3.</a:t>
            </a:r>
            <a:r>
              <a:rPr lang="ru-RU" sz="1800" b="1" dirty="0">
                <a:effectLst/>
                <a:latin typeface="MyriadPro"/>
              </a:rPr>
              <a:t> </a:t>
            </a:r>
            <a:r>
              <a:rPr lang="ru-RU" sz="1800" dirty="0">
                <a:solidFill>
                  <a:srgbClr val="202124"/>
                </a:solidFill>
                <a:effectLst/>
                <a:latin typeface="inherit"/>
                <a:ea typeface="Times New Roman" panose="02020603050405020304" pitchFamily="18" charset="0"/>
                <a:cs typeface="Courier New" panose="02070309020205020404" pitchFamily="49" charset="0"/>
              </a:rPr>
              <a:t>Такие семьи обычно отказываются признать наличие проблемы, пока не становится слишком поздно. Когда они, наконец, признают проблему, они уже пережили столько бед и страданий, что не могут говорить об этом открыто! Хотя все знают, что проблема существует, они делают вид, что ее нет.</a:t>
            </a:r>
          </a:p>
          <a:p>
            <a:pPr>
              <a:lnSpc>
                <a:spcPct val="100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202124"/>
                </a:solidFill>
                <a:effectLst/>
                <a:latin typeface="inherit"/>
                <a:ea typeface="Times New Roman" panose="02020603050405020304" pitchFamily="18" charset="0"/>
                <a:cs typeface="Courier New" panose="02070309020205020404" pitchFamily="49" charset="0"/>
              </a:rPr>
              <a:t>Представьте, что у вас в юрте живет большой верблюд: он будет занимать почти все пространство и иметь огромное влияние на всех, кто там живет, и на все, что там происходит! Каждый член семьи будет постоянно знать о его присутствии! А теперь представьте, что все в вашей юрте будут делать вид, что верблюда здесь нет, и вести себя так, как будто все в порядке. Разве это не было бы странно?</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ru-RU" sz="1800" dirty="0">
                <a:solidFill>
                  <a:srgbClr val="202124"/>
                </a:solidFill>
                <a:effectLst/>
                <a:latin typeface="inherit"/>
                <a:ea typeface="Times New Roman" panose="02020603050405020304" pitchFamily="18" charset="0"/>
                <a:cs typeface="Courier New" panose="02070309020205020404" pitchFamily="49" charset="0"/>
              </a:rPr>
              <a:t>Но именно так реагируют члены семьи, в которой живет зависимый от алкоголя человек! Это огромная проблема, влияющая на всех и все, что они делают, но члены семьи обычно делают вид, что проблемы нет. Они не говорят об этом и ведут себя так, как будто жизнь идет своим чередом</a:t>
            </a:r>
            <a:r>
              <a:rPr lang="en-PH" sz="1800" dirty="0">
                <a:effectLst/>
                <a:latin typeface="MinionPro"/>
              </a:rPr>
              <a:t>. </a:t>
            </a:r>
            <a:endParaRPr lang="en-PH" sz="1800" dirty="0"/>
          </a:p>
          <a:p>
            <a:pPr>
              <a:lnSpc>
                <a:spcPct val="100000"/>
              </a:lnSpc>
            </a:pPr>
            <a:endParaRPr lang="en-US" sz="1800" dirty="0"/>
          </a:p>
        </p:txBody>
      </p:sp>
      <p:pic>
        <p:nvPicPr>
          <p:cNvPr id="5" name="Picture 4">
            <a:extLst>
              <a:ext uri="{FF2B5EF4-FFF2-40B4-BE49-F238E27FC236}">
                <a16:creationId xmlns:a16="http://schemas.microsoft.com/office/drawing/2014/main" id="{C833B622-FAB1-1C73-5678-4C23AB7E354C}"/>
              </a:ext>
            </a:extLst>
          </p:cNvPr>
          <p:cNvPicPr>
            <a:picLocks noChangeAspect="1"/>
          </p:cNvPicPr>
          <p:nvPr/>
        </p:nvPicPr>
        <p:blipFill>
          <a:blip r:embed="rId2"/>
          <a:stretch>
            <a:fillRect/>
          </a:stretch>
        </p:blipFill>
        <p:spPr>
          <a:xfrm>
            <a:off x="8439665" y="2587839"/>
            <a:ext cx="3485869" cy="2466221"/>
          </a:xfrm>
          <a:prstGeom prst="rect">
            <a:avLst/>
          </a:prstGeom>
        </p:spPr>
      </p:pic>
      <p:sp>
        <p:nvSpPr>
          <p:cNvPr id="7" name="Rectangle 3">
            <a:extLst>
              <a:ext uri="{FF2B5EF4-FFF2-40B4-BE49-F238E27FC236}">
                <a16:creationId xmlns:a16="http://schemas.microsoft.com/office/drawing/2014/main" id="{7456254E-6C9C-2C9A-6E4E-AB9E8A488DD3}"/>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100" b="0" i="0" u="none" strike="noStrike" cap="none" normalizeH="0" baseline="0">
                <a:ln>
                  <a:noFill/>
                </a:ln>
                <a:solidFill>
                  <a:srgbClr val="202124"/>
                </a:solidFill>
                <a:effectLst/>
                <a:latin typeface="inherit"/>
              </a:rPr>
              <a:t>Такие семьи обычно отказываются признать наличие проблемы, пока не становится слишком поздно. Когда они, наконец, признают проблему, они уже пережили столько бед и страданий, что не могут говорить об этом открыто! Хотя все знают, что проблема существует, они делают вид, что ее нет. Представьте, что у вас в юрте живет большой верблюд: он будет занимать почти все пространство и иметь огромное влияние на всех, кто там живет, и на все, что там происходит! Каждый член семьи будет постоянно знать о его присутствии! А теперь представьте, что все в вашей юрте будут делать вид, что верблюда здесь нет, и вести себя так, как будто все в порядке. Разве это не было бы странно? Но именно так реагируют члены семьи, с которой живет зависимый от алкоголя человек! Это огромная проблема, влияющая на всех и все, что они делают, но члены семьи обычно делают вид, что проблемы нет. Они не говорят об этом и ведут себя так, как будто жизнь идет своим чередом.</a:t>
            </a:r>
            <a:r>
              <a:rPr kumimoji="0" lang="ru-RU" altLang="ru-RU" sz="1100" b="0" i="0" u="none" strike="noStrike" cap="none" normalizeH="0" baseline="0">
                <a:ln>
                  <a:noFill/>
                </a:ln>
                <a:solidFill>
                  <a:schemeClr val="tx1"/>
                </a:solidFill>
                <a:effectLst/>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971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tutor eng.jpg">
            <a:extLst>
              <a:ext uri="{FF2B5EF4-FFF2-40B4-BE49-F238E27FC236}">
                <a16:creationId xmlns:a16="http://schemas.microsoft.com/office/drawing/2014/main" id="{AF8C9947-F43E-AC13-5CE8-12D2D0F8FE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5801" y="488950"/>
            <a:ext cx="4341813"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tutor kz.jpg">
            <a:extLst>
              <a:ext uri="{FF2B5EF4-FFF2-40B4-BE49-F238E27FC236}">
                <a16:creationId xmlns:a16="http://schemas.microsoft.com/office/drawing/2014/main" id="{F7B9CDD1-FC2A-020A-8F82-DC8FA8393F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5800" y="3627438"/>
            <a:ext cx="41973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tutor orta.jpg">
            <a:extLst>
              <a:ext uri="{FF2B5EF4-FFF2-40B4-BE49-F238E27FC236}">
                <a16:creationId xmlns:a16="http://schemas.microsoft.com/office/drawing/2014/main" id="{79A0CA11-F0C2-9BF7-CEE6-D28A3D822B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2406650"/>
            <a:ext cx="4002088"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a:extLst>
              <a:ext uri="{FF2B5EF4-FFF2-40B4-BE49-F238E27FC236}">
                <a16:creationId xmlns:a16="http://schemas.microsoft.com/office/drawing/2014/main" id="{BE6E6458-EF9E-281C-0DD6-206D54C18B12}"/>
              </a:ext>
            </a:extLst>
          </p:cNvPr>
          <p:cNvSpPr txBox="1">
            <a:spLocks noChangeArrowheads="1"/>
          </p:cNvSpPr>
          <p:nvPr/>
        </p:nvSpPr>
        <p:spPr bwMode="auto">
          <a:xfrm>
            <a:off x="7804151" y="48895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ru-RU" altLang="en-US" sz="1800" dirty="0"/>
              <a:t>ЖИХ </a:t>
            </a:r>
            <a:r>
              <a:rPr lang="en-US" altLang="en-US" sz="1800" dirty="0"/>
              <a:t>9</a:t>
            </a:r>
          </a:p>
        </p:txBody>
      </p:sp>
      <p:sp>
        <p:nvSpPr>
          <p:cNvPr id="3" name="TextBox 2">
            <a:extLst>
              <a:ext uri="{FF2B5EF4-FFF2-40B4-BE49-F238E27FC236}">
                <a16:creationId xmlns:a16="http://schemas.microsoft.com/office/drawing/2014/main" id="{D847EE61-5187-2F72-EC43-F872DD054328}"/>
              </a:ext>
            </a:extLst>
          </p:cNvPr>
          <p:cNvSpPr txBox="1"/>
          <p:nvPr/>
        </p:nvSpPr>
        <p:spPr>
          <a:xfrm>
            <a:off x="7258652" y="1078745"/>
            <a:ext cx="4544142" cy="1200329"/>
          </a:xfrm>
          <a:prstGeom prst="rect">
            <a:avLst/>
          </a:prstGeom>
          <a:solidFill>
            <a:schemeClr val="accent2"/>
          </a:solidFill>
        </p:spPr>
        <p:txBody>
          <a:bodyPr wrap="square" rtlCol="0">
            <a:spAutoFit/>
          </a:bodyPr>
          <a:lstStyle/>
          <a:p>
            <a:r>
              <a:rPr lang="ru-RU" dirty="0"/>
              <a:t>Сделайте простой рисунок учителя в соответствии с тем, как он выглядит в вашей культуре. Также быстро запланируйте урок и заглавие будет видно.</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types of prayer eng.jpg">
            <a:extLst>
              <a:ext uri="{FF2B5EF4-FFF2-40B4-BE49-F238E27FC236}">
                <a16:creationId xmlns:a16="http://schemas.microsoft.com/office/drawing/2014/main" id="{E0CBCC1F-9077-9292-7859-1C90A886A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8301" y="184150"/>
            <a:ext cx="42449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types of prayer kz.jpg">
            <a:extLst>
              <a:ext uri="{FF2B5EF4-FFF2-40B4-BE49-F238E27FC236}">
                <a16:creationId xmlns:a16="http://schemas.microsoft.com/office/drawing/2014/main" id="{30EC27A4-DBEE-E2EE-88DD-7E59F2E84F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8301" y="2441575"/>
            <a:ext cx="42449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types of prayer orta.jpg">
            <a:extLst>
              <a:ext uri="{FF2B5EF4-FFF2-40B4-BE49-F238E27FC236}">
                <a16:creationId xmlns:a16="http://schemas.microsoft.com/office/drawing/2014/main" id="{7B595F9B-FA0B-A5C2-E60A-CBDB2EA457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2039" y="2833689"/>
            <a:ext cx="429577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6">
            <a:extLst>
              <a:ext uri="{FF2B5EF4-FFF2-40B4-BE49-F238E27FC236}">
                <a16:creationId xmlns:a16="http://schemas.microsoft.com/office/drawing/2014/main" id="{BA8BA81C-E9D0-3068-9E75-5965F3E8D512}"/>
              </a:ext>
            </a:extLst>
          </p:cNvPr>
          <p:cNvSpPr txBox="1">
            <a:spLocks noChangeArrowheads="1"/>
          </p:cNvSpPr>
          <p:nvPr/>
        </p:nvSpPr>
        <p:spPr bwMode="auto">
          <a:xfrm>
            <a:off x="8589963" y="18415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ru-RU" altLang="en-US" sz="1800" dirty="0"/>
              <a:t>ЖИХ </a:t>
            </a:r>
            <a:r>
              <a:rPr lang="en-US" altLang="en-US" sz="1800" dirty="0"/>
              <a:t>8</a:t>
            </a:r>
          </a:p>
        </p:txBody>
      </p:sp>
      <p:sp>
        <p:nvSpPr>
          <p:cNvPr id="9" name="Rounded Rectangle 8">
            <a:extLst>
              <a:ext uri="{FF2B5EF4-FFF2-40B4-BE49-F238E27FC236}">
                <a16:creationId xmlns:a16="http://schemas.microsoft.com/office/drawing/2014/main" id="{ED5C04FF-19E4-49F5-1780-0F346501D064}"/>
              </a:ext>
            </a:extLst>
          </p:cNvPr>
          <p:cNvSpPr/>
          <p:nvPr/>
        </p:nvSpPr>
        <p:spPr>
          <a:xfrm>
            <a:off x="4125563" y="1467150"/>
            <a:ext cx="416692" cy="184934"/>
          </a:xfrm>
          <a:prstGeom prst="roundRect">
            <a:avLst/>
          </a:prstGeom>
          <a:solidFill>
            <a:srgbClr val="FF0000">
              <a:alpha val="15000"/>
            </a:srgbClr>
          </a:solidFill>
          <a:effectLst>
            <a:glow rad="139700">
              <a:schemeClr val="accent2">
                <a:satMod val="175000"/>
                <a:alpha val="40000"/>
              </a:schemeClr>
            </a:glow>
            <a:outerShdw blurRad="50800" dist="38100" dir="2700000" algn="b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ounded Rectangle 9">
            <a:extLst>
              <a:ext uri="{FF2B5EF4-FFF2-40B4-BE49-F238E27FC236}">
                <a16:creationId xmlns:a16="http://schemas.microsoft.com/office/drawing/2014/main" id="{FE78E36D-868A-17FD-6CAC-776FC80D54A7}"/>
              </a:ext>
            </a:extLst>
          </p:cNvPr>
          <p:cNvSpPr/>
          <p:nvPr/>
        </p:nvSpPr>
        <p:spPr>
          <a:xfrm>
            <a:off x="3324134" y="3239298"/>
            <a:ext cx="675615" cy="192437"/>
          </a:xfrm>
          <a:prstGeom prst="roundRect">
            <a:avLst/>
          </a:prstGeom>
          <a:solidFill>
            <a:srgbClr val="FF0000">
              <a:alpha val="15000"/>
            </a:srgbClr>
          </a:solidFill>
          <a:effectLst>
            <a:glow rad="139700">
              <a:schemeClr val="accent2">
                <a:satMod val="175000"/>
                <a:alpha val="40000"/>
              </a:schemeClr>
            </a:glow>
            <a:outerShdw blurRad="50800" dist="38100" dir="2700000" algn="b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ounded Rectangle 10">
            <a:extLst>
              <a:ext uri="{FF2B5EF4-FFF2-40B4-BE49-F238E27FC236}">
                <a16:creationId xmlns:a16="http://schemas.microsoft.com/office/drawing/2014/main" id="{D538B951-6EA9-539F-174E-160D8BF6DE84}"/>
              </a:ext>
            </a:extLst>
          </p:cNvPr>
          <p:cNvSpPr/>
          <p:nvPr/>
        </p:nvSpPr>
        <p:spPr>
          <a:xfrm>
            <a:off x="8113812" y="6351201"/>
            <a:ext cx="370801" cy="96861"/>
          </a:xfrm>
          <a:prstGeom prst="roundRect">
            <a:avLst/>
          </a:prstGeom>
          <a:solidFill>
            <a:srgbClr val="FF0000">
              <a:alpha val="15000"/>
            </a:srgbClr>
          </a:solidFill>
          <a:effectLst>
            <a:glow rad="139700">
              <a:schemeClr val="accent2">
                <a:satMod val="175000"/>
                <a:alpha val="40000"/>
              </a:schemeClr>
            </a:glow>
            <a:outerShdw blurRad="50800" dist="38100" dir="2700000" algn="b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extBox 1">
            <a:extLst>
              <a:ext uri="{FF2B5EF4-FFF2-40B4-BE49-F238E27FC236}">
                <a16:creationId xmlns:a16="http://schemas.microsoft.com/office/drawing/2014/main" id="{22320519-66B2-96B5-7C75-7608B946E0B2}"/>
              </a:ext>
            </a:extLst>
          </p:cNvPr>
          <p:cNvSpPr txBox="1"/>
          <p:nvPr/>
        </p:nvSpPr>
        <p:spPr>
          <a:xfrm>
            <a:off x="7438620" y="770533"/>
            <a:ext cx="3115079" cy="923330"/>
          </a:xfrm>
          <a:prstGeom prst="rect">
            <a:avLst/>
          </a:prstGeom>
          <a:solidFill>
            <a:schemeClr val="accent2"/>
          </a:solidFill>
        </p:spPr>
        <p:txBody>
          <a:bodyPr wrap="square" rtlCol="0">
            <a:spAutoFit/>
          </a:bodyPr>
          <a:lstStyle/>
          <a:p>
            <a:r>
              <a:rPr lang="ru-RU" dirty="0"/>
              <a:t>Какие мужские и женские имена </a:t>
            </a:r>
            <a:r>
              <a:rPr lang="ru-RU" dirty="0" err="1"/>
              <a:t>соотетствовали</a:t>
            </a:r>
            <a:r>
              <a:rPr lang="ru-RU" dirty="0"/>
              <a:t> бы вашему контексту</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DF16C-0A57-3027-9250-4681224AFB24}"/>
              </a:ext>
            </a:extLst>
          </p:cNvPr>
          <p:cNvPicPr>
            <a:picLocks noChangeAspect="1"/>
          </p:cNvPicPr>
          <p:nvPr/>
        </p:nvPicPr>
        <p:blipFill>
          <a:blip r:embed="rId2"/>
          <a:stretch>
            <a:fillRect/>
          </a:stretch>
        </p:blipFill>
        <p:spPr>
          <a:xfrm>
            <a:off x="566057" y="336550"/>
            <a:ext cx="5638800" cy="6184900"/>
          </a:xfrm>
          <a:prstGeom prst="rect">
            <a:avLst/>
          </a:prstGeom>
        </p:spPr>
      </p:pic>
      <p:sp>
        <p:nvSpPr>
          <p:cNvPr id="6" name="TextBox 5">
            <a:extLst>
              <a:ext uri="{FF2B5EF4-FFF2-40B4-BE49-F238E27FC236}">
                <a16:creationId xmlns:a16="http://schemas.microsoft.com/office/drawing/2014/main" id="{87265C06-BE54-6F77-F39F-6C7E979EAA65}"/>
              </a:ext>
            </a:extLst>
          </p:cNvPr>
          <p:cNvSpPr txBox="1"/>
          <p:nvPr/>
        </p:nvSpPr>
        <p:spPr>
          <a:xfrm>
            <a:off x="5682692" y="1807028"/>
            <a:ext cx="5943251" cy="923330"/>
          </a:xfrm>
          <a:prstGeom prst="rect">
            <a:avLst/>
          </a:prstGeom>
          <a:solidFill>
            <a:schemeClr val="accent2"/>
          </a:solidFill>
        </p:spPr>
        <p:txBody>
          <a:bodyPr wrap="square" rtlCol="0">
            <a:spAutoFit/>
          </a:bodyPr>
          <a:lstStyle/>
          <a:p>
            <a:r>
              <a:rPr lang="ru-RU" dirty="0"/>
              <a:t>Какое в вашей культуре бывает преследование</a:t>
            </a:r>
            <a:r>
              <a:rPr lang="en-US" dirty="0"/>
              <a:t>?</a:t>
            </a:r>
          </a:p>
          <a:p>
            <a:r>
              <a:rPr lang="ru-RU" dirty="0"/>
              <a:t>Как бы вы адаптировали эту рамку для вашей культуры?</a:t>
            </a:r>
            <a:r>
              <a:rPr lang="en-US" dirty="0"/>
              <a:t> </a:t>
            </a:r>
            <a:endParaRPr lang="ru-RU" dirty="0"/>
          </a:p>
          <a:p>
            <a:r>
              <a:rPr lang="ru-RU" dirty="0"/>
              <a:t>Подумайте насчет текста и иллюстрации. </a:t>
            </a:r>
            <a:endParaRPr lang="en-US" dirty="0"/>
          </a:p>
        </p:txBody>
      </p:sp>
      <p:pic>
        <p:nvPicPr>
          <p:cNvPr id="8" name="Picture 7">
            <a:extLst>
              <a:ext uri="{FF2B5EF4-FFF2-40B4-BE49-F238E27FC236}">
                <a16:creationId xmlns:a16="http://schemas.microsoft.com/office/drawing/2014/main" id="{65BFB66B-995E-0745-4FF0-7FD2D95AA4F6}"/>
              </a:ext>
            </a:extLst>
          </p:cNvPr>
          <p:cNvPicPr>
            <a:picLocks noChangeAspect="1"/>
          </p:cNvPicPr>
          <p:nvPr/>
        </p:nvPicPr>
        <p:blipFill>
          <a:blip r:embed="rId3"/>
          <a:stretch>
            <a:fillRect/>
          </a:stretch>
        </p:blipFill>
        <p:spPr>
          <a:xfrm>
            <a:off x="5682692" y="3962412"/>
            <a:ext cx="6347897" cy="2559038"/>
          </a:xfrm>
          <a:prstGeom prst="rect">
            <a:avLst/>
          </a:prstGeom>
        </p:spPr>
      </p:pic>
    </p:spTree>
    <p:extLst>
      <p:ext uri="{BB962C8B-B14F-4D97-AF65-F5344CB8AC3E}">
        <p14:creationId xmlns:p14="http://schemas.microsoft.com/office/powerpoint/2010/main" val="2842576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A68983-76B3-8C1D-D465-D4652E971207}"/>
              </a:ext>
            </a:extLst>
          </p:cNvPr>
          <p:cNvPicPr>
            <a:picLocks noChangeAspect="1"/>
          </p:cNvPicPr>
          <p:nvPr/>
        </p:nvPicPr>
        <p:blipFill>
          <a:blip r:embed="rId2"/>
          <a:stretch>
            <a:fillRect/>
          </a:stretch>
        </p:blipFill>
        <p:spPr>
          <a:xfrm>
            <a:off x="336796" y="108857"/>
            <a:ext cx="3605998" cy="4293985"/>
          </a:xfrm>
          <a:prstGeom prst="rect">
            <a:avLst/>
          </a:prstGeom>
        </p:spPr>
      </p:pic>
      <p:sp>
        <p:nvSpPr>
          <p:cNvPr id="6" name="TextBox 5">
            <a:extLst>
              <a:ext uri="{FF2B5EF4-FFF2-40B4-BE49-F238E27FC236}">
                <a16:creationId xmlns:a16="http://schemas.microsoft.com/office/drawing/2014/main" id="{A42D7EC7-B923-9533-9CA4-391ADD3FDB5C}"/>
              </a:ext>
            </a:extLst>
          </p:cNvPr>
          <p:cNvSpPr txBox="1"/>
          <p:nvPr/>
        </p:nvSpPr>
        <p:spPr>
          <a:xfrm>
            <a:off x="6096000" y="371292"/>
            <a:ext cx="5173403" cy="1477328"/>
          </a:xfrm>
          <a:prstGeom prst="rect">
            <a:avLst/>
          </a:prstGeom>
          <a:solidFill>
            <a:schemeClr val="accent2"/>
          </a:solidFill>
        </p:spPr>
        <p:txBody>
          <a:bodyPr wrap="square" rtlCol="0">
            <a:spAutoFit/>
          </a:bodyPr>
          <a:lstStyle/>
          <a:p>
            <a:r>
              <a:rPr lang="ru-RU" dirty="0"/>
              <a:t>Имена</a:t>
            </a:r>
            <a:r>
              <a:rPr lang="en-US" dirty="0"/>
              <a:t>: </a:t>
            </a:r>
            <a:r>
              <a:rPr lang="ru-RU" dirty="0"/>
              <a:t>Как бы вы написали заново эту рамку в соответствии с вашей культурой</a:t>
            </a:r>
            <a:r>
              <a:rPr lang="en-US" dirty="0"/>
              <a:t>? </a:t>
            </a:r>
            <a:r>
              <a:rPr lang="ru-RU" dirty="0"/>
              <a:t>Здесь представлены культуры Непала, </a:t>
            </a:r>
            <a:r>
              <a:rPr lang="ru-RU" dirty="0" err="1"/>
              <a:t>Филлипин</a:t>
            </a:r>
            <a:r>
              <a:rPr lang="ru-RU" dirty="0"/>
              <a:t> и Монголии. Опять же, подумайте о тексте и иллюстрации.</a:t>
            </a:r>
            <a:endParaRPr lang="en-US" dirty="0"/>
          </a:p>
        </p:txBody>
      </p:sp>
      <p:pic>
        <p:nvPicPr>
          <p:cNvPr id="8" name="Picture 7">
            <a:extLst>
              <a:ext uri="{FF2B5EF4-FFF2-40B4-BE49-F238E27FC236}">
                <a16:creationId xmlns:a16="http://schemas.microsoft.com/office/drawing/2014/main" id="{756588C7-C300-749C-AB74-72A028A2C6B6}"/>
              </a:ext>
            </a:extLst>
          </p:cNvPr>
          <p:cNvPicPr>
            <a:picLocks noChangeAspect="1"/>
          </p:cNvPicPr>
          <p:nvPr/>
        </p:nvPicPr>
        <p:blipFill>
          <a:blip r:embed="rId3"/>
          <a:stretch>
            <a:fillRect/>
          </a:stretch>
        </p:blipFill>
        <p:spPr>
          <a:xfrm>
            <a:off x="171468" y="4153631"/>
            <a:ext cx="5511521" cy="2935226"/>
          </a:xfrm>
          <a:prstGeom prst="rect">
            <a:avLst/>
          </a:prstGeom>
        </p:spPr>
      </p:pic>
      <p:sp>
        <p:nvSpPr>
          <p:cNvPr id="3" name="TextBox 2">
            <a:extLst>
              <a:ext uri="{FF2B5EF4-FFF2-40B4-BE49-F238E27FC236}">
                <a16:creationId xmlns:a16="http://schemas.microsoft.com/office/drawing/2014/main" id="{FC56A72C-9B18-48BD-7AF3-6B367A065610}"/>
              </a:ext>
            </a:extLst>
          </p:cNvPr>
          <p:cNvSpPr txBox="1"/>
          <p:nvPr/>
        </p:nvSpPr>
        <p:spPr>
          <a:xfrm>
            <a:off x="6096000" y="4497860"/>
            <a:ext cx="6096000" cy="2462213"/>
          </a:xfrm>
          <a:prstGeom prst="rect">
            <a:avLst/>
          </a:prstGeom>
          <a:noFill/>
        </p:spPr>
        <p:txBody>
          <a:bodyPr wrap="square">
            <a:spAutoFit/>
          </a:bodyPr>
          <a:lstStyle/>
          <a:p>
            <a:pPr algn="l"/>
            <a:r>
              <a:rPr lang="ru-RU" sz="1400" b="0" i="1" u="none" strike="noStrike" dirty="0">
                <a:solidFill>
                  <a:srgbClr val="000000"/>
                </a:solidFill>
                <a:effectLst/>
                <a:latin typeface="Arial" panose="020B0604020202020204" pitchFamily="34" charset="0"/>
              </a:rPr>
              <a:t>Перевод:</a:t>
            </a:r>
            <a:endParaRPr lang="en-PH" sz="1400" b="0" i="0" u="none" strike="noStrike" dirty="0">
              <a:solidFill>
                <a:srgbClr val="000000"/>
              </a:solidFill>
              <a:effectLst/>
              <a:latin typeface="Arial" panose="020B0604020202020204" pitchFamily="34" charset="0"/>
            </a:endParaRPr>
          </a:p>
          <a:p>
            <a:pPr algn="l"/>
            <a:r>
              <a:rPr lang="ru-RU" sz="1400" b="0" i="0" u="none" strike="noStrike" dirty="0" err="1">
                <a:solidFill>
                  <a:srgbClr val="000000"/>
                </a:solidFill>
                <a:effectLst/>
                <a:latin typeface="Arial" panose="020B0604020202020204" pitchFamily="34" charset="0"/>
              </a:rPr>
              <a:t>Дорж</a:t>
            </a:r>
            <a:r>
              <a:rPr lang="ru-RU" sz="1400" b="0" i="0" u="none" strike="noStrike" dirty="0">
                <a:solidFill>
                  <a:srgbClr val="000000"/>
                </a:solidFill>
                <a:effectLst/>
                <a:latin typeface="Arial" panose="020B0604020202020204" pitchFamily="34" charset="0"/>
              </a:rPr>
              <a:t> знает, что Иисус хочет от нее помощи пожилой и одинокой вдове, которая собирает навоз</a:t>
            </a:r>
            <a:r>
              <a:rPr lang="en-PH" sz="1400" b="0" i="0" u="none" strike="noStrike" dirty="0">
                <a:solidFill>
                  <a:srgbClr val="000000"/>
                </a:solidFill>
                <a:effectLst/>
                <a:latin typeface="Arial" panose="020B0604020202020204" pitchFamily="34" charset="0"/>
              </a:rPr>
              <a:t>.</a:t>
            </a:r>
          </a:p>
          <a:p>
            <a:pPr algn="l"/>
            <a:r>
              <a:rPr lang="en-PH" sz="1400" b="0" i="0" u="none" strike="noStrike" dirty="0">
                <a:solidFill>
                  <a:srgbClr val="000000"/>
                </a:solidFill>
                <a:effectLst/>
                <a:latin typeface="Arial" panose="020B0604020202020204" pitchFamily="34" charset="0"/>
              </a:rPr>
              <a:t>A: </a:t>
            </a:r>
            <a:r>
              <a:rPr lang="ru-RU" sz="1400" b="0" i="0" u="none" strike="noStrike" dirty="0">
                <a:solidFill>
                  <a:srgbClr val="000000"/>
                </a:solidFill>
                <a:effectLst/>
                <a:latin typeface="Arial" panose="020B0604020202020204" pitchFamily="34" charset="0"/>
              </a:rPr>
              <a:t>Я должна немного помочь бабушке </a:t>
            </a:r>
            <a:r>
              <a:rPr lang="ru-RU" sz="1400" b="0" i="0" u="none" strike="noStrike" dirty="0" err="1">
                <a:solidFill>
                  <a:srgbClr val="000000"/>
                </a:solidFill>
                <a:effectLst/>
                <a:latin typeface="Arial" panose="020B0604020202020204" pitchFamily="34" charset="0"/>
              </a:rPr>
              <a:t>Должин</a:t>
            </a:r>
            <a:r>
              <a:rPr lang="ru-RU" sz="1400" b="0" i="0" u="none" strike="noStrike" dirty="0">
                <a:solidFill>
                  <a:srgbClr val="000000"/>
                </a:solidFill>
                <a:effectLst/>
                <a:latin typeface="Arial" panose="020B0604020202020204" pitchFamily="34" charset="0"/>
              </a:rPr>
              <a:t> собирать навоз</a:t>
            </a:r>
            <a:r>
              <a:rPr lang="en-PH" sz="1400" b="0" i="0" u="none" strike="noStrike" dirty="0">
                <a:solidFill>
                  <a:srgbClr val="000000"/>
                </a:solidFill>
                <a:effectLst/>
                <a:latin typeface="Arial" panose="020B0604020202020204" pitchFamily="34" charset="0"/>
              </a:rPr>
              <a:t>.</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B: </a:t>
            </a:r>
            <a:r>
              <a:rPr lang="ru-RU" sz="1400" b="0" i="0" u="none" strike="noStrike" dirty="0">
                <a:solidFill>
                  <a:srgbClr val="000000"/>
                </a:solidFill>
                <a:effectLst/>
                <a:latin typeface="Arial" panose="020B0604020202020204" pitchFamily="34" charset="0"/>
              </a:rPr>
              <a:t>Здравствуйте, бабушка </a:t>
            </a:r>
            <a:r>
              <a:rPr lang="ru-RU" sz="1400" b="0" i="0" u="none" strike="noStrike" dirty="0" err="1">
                <a:solidFill>
                  <a:srgbClr val="000000"/>
                </a:solidFill>
                <a:effectLst/>
                <a:latin typeface="Arial" panose="020B0604020202020204" pitchFamily="34" charset="0"/>
              </a:rPr>
              <a:t>Должин</a:t>
            </a:r>
            <a:r>
              <a:rPr lang="en-PH" sz="1400" b="0" i="0" u="none" strike="noStrike" dirty="0">
                <a:solidFill>
                  <a:srgbClr val="000000"/>
                </a:solidFill>
                <a:effectLst/>
                <a:latin typeface="Arial" panose="020B0604020202020204" pitchFamily="34" charset="0"/>
              </a:rPr>
              <a:t>. </a:t>
            </a:r>
            <a:r>
              <a:rPr lang="ru-RU" sz="1400" b="0" i="0" u="none" strike="noStrike" dirty="0">
                <a:solidFill>
                  <a:srgbClr val="000000"/>
                </a:solidFill>
                <a:effectLst/>
                <a:latin typeface="Arial" panose="020B0604020202020204" pitchFamily="34" charset="0"/>
              </a:rPr>
              <a:t>Я соберу навоз для вас</a:t>
            </a:r>
            <a:r>
              <a:rPr lang="en-PH" sz="1400" b="0" i="0" u="none" strike="noStrike" dirty="0">
                <a:solidFill>
                  <a:srgbClr val="000000"/>
                </a:solidFill>
                <a:effectLst/>
                <a:latin typeface="Arial" panose="020B0604020202020204" pitchFamily="34" charset="0"/>
              </a:rPr>
              <a:t>.</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C: </a:t>
            </a:r>
            <a:r>
              <a:rPr lang="ru-RU" sz="1400" b="0" i="0" u="none" strike="noStrike" dirty="0">
                <a:solidFill>
                  <a:srgbClr val="000000"/>
                </a:solidFill>
                <a:effectLst/>
                <a:latin typeface="Arial" panose="020B0604020202020204" pitchFamily="34" charset="0"/>
              </a:rPr>
              <a:t>Спасибо, какая больша</a:t>
            </a:r>
            <a:r>
              <a:rPr lang="ru-RU" sz="1400" dirty="0">
                <a:solidFill>
                  <a:srgbClr val="000000"/>
                </a:solidFill>
                <a:latin typeface="Arial" panose="020B0604020202020204" pitchFamily="34" charset="0"/>
              </a:rPr>
              <a:t>я помощь. Вот так надо делать, доченька. Бабушка тебе очень благодарна</a:t>
            </a:r>
            <a:r>
              <a:rPr lang="en-PH" sz="1400" b="0" i="0" u="none" strike="noStrike" dirty="0">
                <a:solidFill>
                  <a:srgbClr val="000000"/>
                </a:solidFill>
                <a:effectLst/>
                <a:latin typeface="Arial" panose="020B0604020202020204" pitchFamily="34" charset="0"/>
              </a:rPr>
              <a:t>.</a:t>
            </a:r>
          </a:p>
          <a:p>
            <a:pPr algn="l"/>
            <a:r>
              <a:rPr lang="en-PH" sz="1400" b="0" i="0" u="none" strike="noStrike" dirty="0">
                <a:solidFill>
                  <a:srgbClr val="000000"/>
                </a:solidFill>
                <a:effectLst/>
                <a:latin typeface="Arial" panose="020B0604020202020204" pitchFamily="34" charset="0"/>
              </a:rPr>
              <a:t>a. </a:t>
            </a:r>
            <a:r>
              <a:rPr lang="ru-RU" sz="1400" b="0" i="0" u="none" strike="noStrike" dirty="0">
                <a:solidFill>
                  <a:srgbClr val="000000"/>
                </a:solidFill>
                <a:effectLst/>
                <a:latin typeface="Arial" panose="020B0604020202020204" pitchFamily="34" charset="0"/>
              </a:rPr>
              <a:t>Которая картинка показывает то, что </a:t>
            </a:r>
            <a:r>
              <a:rPr lang="ru-RU" sz="1400" b="0" i="0" u="none" strike="noStrike" dirty="0" err="1">
                <a:solidFill>
                  <a:srgbClr val="000000"/>
                </a:solidFill>
                <a:effectLst/>
                <a:latin typeface="Arial" panose="020B0604020202020204" pitchFamily="34" charset="0"/>
              </a:rPr>
              <a:t>Долж</a:t>
            </a:r>
            <a:r>
              <a:rPr lang="ru-RU" sz="1400" b="0" i="0" u="none" strike="noStrike" dirty="0">
                <a:solidFill>
                  <a:srgbClr val="000000"/>
                </a:solidFill>
                <a:effectLst/>
                <a:latin typeface="Arial" panose="020B0604020202020204" pitchFamily="34" charset="0"/>
              </a:rPr>
              <a:t> думает как оказать помощь</a:t>
            </a:r>
            <a:r>
              <a:rPr lang="en-PH" sz="1400" b="0" i="0" u="none" strike="noStrike" dirty="0">
                <a:solidFill>
                  <a:srgbClr val="000000"/>
                </a:solidFill>
                <a:effectLst/>
                <a:latin typeface="Arial" panose="020B0604020202020204" pitchFamily="34" charset="0"/>
              </a:rPr>
              <a:t>? ․․․․</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b. </a:t>
            </a:r>
            <a:r>
              <a:rPr lang="ru-RU" sz="1400" b="0" i="0" u="none" strike="noStrike" dirty="0">
                <a:solidFill>
                  <a:srgbClr val="000000"/>
                </a:solidFill>
                <a:effectLst/>
                <a:latin typeface="Arial" panose="020B0604020202020204" pitchFamily="34" charset="0"/>
              </a:rPr>
              <a:t>Которая картинка показывает то, что </a:t>
            </a:r>
            <a:r>
              <a:rPr lang="ru-RU" sz="1400" b="0" i="0" u="none" strike="noStrike" dirty="0" err="1">
                <a:solidFill>
                  <a:srgbClr val="000000"/>
                </a:solidFill>
                <a:effectLst/>
                <a:latin typeface="Arial" panose="020B0604020202020204" pitchFamily="34" charset="0"/>
              </a:rPr>
              <a:t>Долж</a:t>
            </a:r>
            <a:r>
              <a:rPr lang="ru-RU" sz="1400" b="0" i="0" u="none" strike="noStrike" dirty="0">
                <a:solidFill>
                  <a:srgbClr val="000000"/>
                </a:solidFill>
                <a:effectLst/>
                <a:latin typeface="Arial" panose="020B0604020202020204" pitchFamily="34" charset="0"/>
              </a:rPr>
              <a:t> говорит об этом</a:t>
            </a:r>
            <a:r>
              <a:rPr lang="en-PH" sz="1400" b="0" i="0" u="none" strike="noStrike" dirty="0">
                <a:solidFill>
                  <a:srgbClr val="000000"/>
                </a:solidFill>
                <a:effectLst/>
                <a:latin typeface="Arial" panose="020B0604020202020204" pitchFamily="34" charset="0"/>
              </a:rPr>
              <a:t>? ․․․․</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C. </a:t>
            </a:r>
            <a:r>
              <a:rPr lang="ru-RU" sz="1400" b="0" i="0" u="none" strike="noStrike" dirty="0">
                <a:solidFill>
                  <a:srgbClr val="000000"/>
                </a:solidFill>
                <a:effectLst/>
                <a:latin typeface="Arial" panose="020B0604020202020204" pitchFamily="34" charset="0"/>
              </a:rPr>
              <a:t>Которая картинка показывает то, что </a:t>
            </a:r>
            <a:r>
              <a:rPr lang="ru-RU" sz="1400" b="0" i="0" u="none" strike="noStrike" dirty="0" err="1">
                <a:solidFill>
                  <a:srgbClr val="000000"/>
                </a:solidFill>
                <a:effectLst/>
                <a:latin typeface="Arial" panose="020B0604020202020204" pitchFamily="34" charset="0"/>
              </a:rPr>
              <a:t>Долж</a:t>
            </a:r>
            <a:r>
              <a:rPr lang="ru-RU" sz="1400" b="0" i="0" u="none" strike="noStrike" dirty="0">
                <a:solidFill>
                  <a:srgbClr val="000000"/>
                </a:solidFill>
                <a:effectLst/>
                <a:latin typeface="Arial" panose="020B0604020202020204" pitchFamily="34" charset="0"/>
              </a:rPr>
              <a:t> </a:t>
            </a:r>
            <a:r>
              <a:rPr lang="ru-RU" sz="1400" b="1" i="0" u="none" strike="noStrike" dirty="0">
                <a:solidFill>
                  <a:srgbClr val="000000"/>
                </a:solidFill>
                <a:effectLst/>
                <a:latin typeface="Arial" panose="020B0604020202020204" pitchFamily="34" charset="0"/>
              </a:rPr>
              <a:t>делает </a:t>
            </a:r>
            <a:r>
              <a:rPr lang="ru-RU" sz="1400" b="0" i="0" u="none" strike="noStrike" dirty="0">
                <a:solidFill>
                  <a:srgbClr val="000000"/>
                </a:solidFill>
                <a:effectLst/>
                <a:latin typeface="Arial" panose="020B0604020202020204" pitchFamily="34" charset="0"/>
              </a:rPr>
              <a:t>это</a:t>
            </a:r>
            <a:r>
              <a:rPr lang="en-PH" sz="1400" b="0" i="0" u="none" strike="noStrike" dirty="0">
                <a:solidFill>
                  <a:srgbClr val="000000"/>
                </a:solidFill>
                <a:effectLst/>
                <a:latin typeface="Arial" panose="020B0604020202020204" pitchFamily="34" charset="0"/>
              </a:rPr>
              <a:t>? ․․․․</a:t>
            </a:r>
          </a:p>
        </p:txBody>
      </p:sp>
      <p:pic>
        <p:nvPicPr>
          <p:cNvPr id="7" name="Picture 6">
            <a:extLst>
              <a:ext uri="{FF2B5EF4-FFF2-40B4-BE49-F238E27FC236}">
                <a16:creationId xmlns:a16="http://schemas.microsoft.com/office/drawing/2014/main" id="{90C622D4-CBC5-D786-5322-C2DA5ED522DD}"/>
              </a:ext>
            </a:extLst>
          </p:cNvPr>
          <p:cNvPicPr>
            <a:picLocks noChangeAspect="1"/>
          </p:cNvPicPr>
          <p:nvPr/>
        </p:nvPicPr>
        <p:blipFill>
          <a:blip r:embed="rId4"/>
          <a:stretch>
            <a:fillRect/>
          </a:stretch>
        </p:blipFill>
        <p:spPr>
          <a:xfrm>
            <a:off x="6922022" y="1814728"/>
            <a:ext cx="4595064" cy="2683132"/>
          </a:xfrm>
          <a:prstGeom prst="rect">
            <a:avLst/>
          </a:prstGeom>
        </p:spPr>
      </p:pic>
    </p:spTree>
    <p:extLst>
      <p:ext uri="{BB962C8B-B14F-4D97-AF65-F5344CB8AC3E}">
        <p14:creationId xmlns:p14="http://schemas.microsoft.com/office/powerpoint/2010/main" val="374136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63628-DC7B-3702-2434-E940E31686A9}"/>
              </a:ext>
            </a:extLst>
          </p:cNvPr>
          <p:cNvPicPr>
            <a:picLocks noChangeAspect="1"/>
          </p:cNvPicPr>
          <p:nvPr/>
        </p:nvPicPr>
        <p:blipFill>
          <a:blip r:embed="rId2"/>
          <a:stretch>
            <a:fillRect/>
          </a:stretch>
        </p:blipFill>
        <p:spPr>
          <a:xfrm>
            <a:off x="305707" y="520700"/>
            <a:ext cx="6007100" cy="5816600"/>
          </a:xfrm>
          <a:prstGeom prst="rect">
            <a:avLst/>
          </a:prstGeom>
        </p:spPr>
      </p:pic>
      <p:pic>
        <p:nvPicPr>
          <p:cNvPr id="5" name="Picture 4">
            <a:extLst>
              <a:ext uri="{FF2B5EF4-FFF2-40B4-BE49-F238E27FC236}">
                <a16:creationId xmlns:a16="http://schemas.microsoft.com/office/drawing/2014/main" id="{407D4216-F2D7-A86F-22E1-2F41DB383791}"/>
              </a:ext>
            </a:extLst>
          </p:cNvPr>
          <p:cNvPicPr>
            <a:picLocks noChangeAspect="1"/>
          </p:cNvPicPr>
          <p:nvPr/>
        </p:nvPicPr>
        <p:blipFill>
          <a:blip r:embed="rId3"/>
          <a:stretch>
            <a:fillRect/>
          </a:stretch>
        </p:blipFill>
        <p:spPr>
          <a:xfrm>
            <a:off x="5879192" y="4234749"/>
            <a:ext cx="6007101" cy="2355241"/>
          </a:xfrm>
          <a:prstGeom prst="rect">
            <a:avLst/>
          </a:prstGeom>
        </p:spPr>
      </p:pic>
      <p:sp>
        <p:nvSpPr>
          <p:cNvPr id="2" name="TextBox 1">
            <a:extLst>
              <a:ext uri="{FF2B5EF4-FFF2-40B4-BE49-F238E27FC236}">
                <a16:creationId xmlns:a16="http://schemas.microsoft.com/office/drawing/2014/main" id="{146B3FC9-DD88-42EC-5575-8401FEF506C9}"/>
              </a:ext>
            </a:extLst>
          </p:cNvPr>
          <p:cNvSpPr txBox="1"/>
          <p:nvPr/>
        </p:nvSpPr>
        <p:spPr>
          <a:xfrm>
            <a:off x="7315200" y="1235675"/>
            <a:ext cx="3583459" cy="1477328"/>
          </a:xfrm>
          <a:prstGeom prst="rect">
            <a:avLst/>
          </a:prstGeom>
          <a:solidFill>
            <a:schemeClr val="accent2"/>
          </a:solidFill>
        </p:spPr>
        <p:txBody>
          <a:bodyPr wrap="square" rtlCol="0">
            <a:spAutoFit/>
          </a:bodyPr>
          <a:lstStyle/>
          <a:p>
            <a:r>
              <a:rPr lang="ru-RU" dirty="0"/>
              <a:t>Как бы вы адаптировали эту рамку для своего контекста</a:t>
            </a:r>
            <a:r>
              <a:rPr lang="en-US" dirty="0"/>
              <a:t>? </a:t>
            </a:r>
            <a:r>
              <a:rPr lang="ru-RU" dirty="0"/>
              <a:t>Подумайте, какие использовать термины, как выглядит больница и </a:t>
            </a:r>
            <a:r>
              <a:rPr lang="ru-RU" dirty="0" err="1"/>
              <a:t>тд</a:t>
            </a:r>
            <a:r>
              <a:rPr lang="en-US" dirty="0"/>
              <a:t>.</a:t>
            </a:r>
          </a:p>
        </p:txBody>
      </p:sp>
    </p:spTree>
    <p:extLst>
      <p:ext uri="{BB962C8B-B14F-4D97-AF65-F5344CB8AC3E}">
        <p14:creationId xmlns:p14="http://schemas.microsoft.com/office/powerpoint/2010/main" val="65736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CA7B1-7939-1A0E-3CB9-5437536D2DC2}"/>
              </a:ext>
            </a:extLst>
          </p:cNvPr>
          <p:cNvPicPr>
            <a:picLocks noChangeAspect="1"/>
          </p:cNvPicPr>
          <p:nvPr/>
        </p:nvPicPr>
        <p:blipFill>
          <a:blip r:embed="rId2"/>
          <a:stretch>
            <a:fillRect/>
          </a:stretch>
        </p:blipFill>
        <p:spPr>
          <a:xfrm>
            <a:off x="249803" y="76200"/>
            <a:ext cx="4279657" cy="5105400"/>
          </a:xfrm>
          <a:prstGeom prst="rect">
            <a:avLst/>
          </a:prstGeom>
        </p:spPr>
      </p:pic>
      <p:sp>
        <p:nvSpPr>
          <p:cNvPr id="4" name="TextBox 3">
            <a:extLst>
              <a:ext uri="{FF2B5EF4-FFF2-40B4-BE49-F238E27FC236}">
                <a16:creationId xmlns:a16="http://schemas.microsoft.com/office/drawing/2014/main" id="{0C8F5808-E66E-C8BA-3016-7230014E742A}"/>
              </a:ext>
            </a:extLst>
          </p:cNvPr>
          <p:cNvSpPr txBox="1"/>
          <p:nvPr/>
        </p:nvSpPr>
        <p:spPr>
          <a:xfrm>
            <a:off x="1684741" y="5230139"/>
            <a:ext cx="5969326" cy="1200329"/>
          </a:xfrm>
          <a:prstGeom prst="rect">
            <a:avLst/>
          </a:prstGeom>
          <a:solidFill>
            <a:schemeClr val="accent2"/>
          </a:solidFill>
        </p:spPr>
        <p:txBody>
          <a:bodyPr wrap="none" rtlCol="0">
            <a:spAutoFit/>
          </a:bodyPr>
          <a:lstStyle/>
          <a:p>
            <a:r>
              <a:rPr lang="en-US" dirty="0"/>
              <a:t>What would you change if this would be written </a:t>
            </a:r>
          </a:p>
          <a:p>
            <a:r>
              <a:rPr lang="en-US" dirty="0"/>
              <a:t>for your context?</a:t>
            </a:r>
          </a:p>
          <a:p>
            <a:endParaRPr lang="en-US" dirty="0"/>
          </a:p>
          <a:p>
            <a:r>
              <a:rPr lang="en-US" dirty="0">
                <a:latin typeface="Calibri" panose="020F0502020204030204" pitchFamily="34" charset="0"/>
                <a:ea typeface="Calibri" panose="020F0502020204030204" pitchFamily="34" charset="0"/>
                <a:cs typeface="Arial" panose="020B0604020202020204" pitchFamily="34" charset="0"/>
              </a:rPr>
              <a:t>Do you think </a:t>
            </a:r>
            <a:r>
              <a:rPr lang="en-US" sz="1800" dirty="0">
                <a:effectLst/>
                <a:latin typeface="Calibri" panose="020F0502020204030204" pitchFamily="34" charset="0"/>
                <a:ea typeface="Calibri" panose="020F0502020204030204" pitchFamily="34" charset="0"/>
                <a:cs typeface="Arial" panose="020B0604020202020204" pitchFamily="34" charset="0"/>
              </a:rPr>
              <a:t>his is appropriate conduct in Pakistani context?</a:t>
            </a:r>
            <a:r>
              <a:rPr lang="en-PH" dirty="0">
                <a:effectLst/>
              </a:rPr>
              <a:t> </a:t>
            </a:r>
            <a:endParaRPr lang="en-US" dirty="0"/>
          </a:p>
        </p:txBody>
      </p:sp>
      <p:pic>
        <p:nvPicPr>
          <p:cNvPr id="5" name="Picture 4">
            <a:extLst>
              <a:ext uri="{FF2B5EF4-FFF2-40B4-BE49-F238E27FC236}">
                <a16:creationId xmlns:a16="http://schemas.microsoft.com/office/drawing/2014/main" id="{0AE3148B-E536-D875-EEC1-8F715875730D}"/>
              </a:ext>
            </a:extLst>
          </p:cNvPr>
          <p:cNvPicPr>
            <a:picLocks noChangeAspect="1"/>
          </p:cNvPicPr>
          <p:nvPr/>
        </p:nvPicPr>
        <p:blipFill>
          <a:blip r:embed="rId3"/>
          <a:stretch>
            <a:fillRect/>
          </a:stretch>
        </p:blipFill>
        <p:spPr>
          <a:xfrm>
            <a:off x="7522597" y="3673872"/>
            <a:ext cx="4419600" cy="3015456"/>
          </a:xfrm>
          <a:prstGeom prst="rect">
            <a:avLst/>
          </a:prstGeom>
        </p:spPr>
      </p:pic>
      <p:sp>
        <p:nvSpPr>
          <p:cNvPr id="6" name="TextBox 5">
            <a:extLst>
              <a:ext uri="{FF2B5EF4-FFF2-40B4-BE49-F238E27FC236}">
                <a16:creationId xmlns:a16="http://schemas.microsoft.com/office/drawing/2014/main" id="{B9F56880-58B0-DBFC-0237-6F8C0BBFF0F8}"/>
              </a:ext>
            </a:extLst>
          </p:cNvPr>
          <p:cNvSpPr txBox="1"/>
          <p:nvPr/>
        </p:nvSpPr>
        <p:spPr>
          <a:xfrm>
            <a:off x="5440161" y="1464829"/>
            <a:ext cx="2983992" cy="1384995"/>
          </a:xfrm>
          <a:prstGeom prst="rect">
            <a:avLst/>
          </a:prstGeom>
          <a:noFill/>
        </p:spPr>
        <p:txBody>
          <a:bodyPr wrap="square">
            <a:spAutoFit/>
          </a:bodyPr>
          <a:lstStyle/>
          <a:p>
            <a:pPr algn="l">
              <a:buFont typeface="Arial" panose="020B0604020202020204" pitchFamily="34" charset="0"/>
              <a:buChar char="•"/>
            </a:pPr>
            <a:r>
              <a:rPr lang="ru-RU" sz="1400" b="0" i="0" u="none" strike="noStrike" dirty="0">
                <a:solidFill>
                  <a:srgbClr val="000000"/>
                </a:solidFill>
                <a:effectLst/>
                <a:latin typeface="Arial" panose="020B0604020202020204" pitchFamily="34" charset="0"/>
              </a:rPr>
              <a:t>Монгольский</a:t>
            </a:r>
            <a:r>
              <a:rPr lang="en-PH" sz="1400" b="0" i="0" u="none" strike="noStrike" dirty="0">
                <a:solidFill>
                  <a:srgbClr val="000000"/>
                </a:solidFill>
                <a:effectLst/>
                <a:latin typeface="Arial" panose="020B0604020202020204" pitchFamily="34" charset="0"/>
              </a:rPr>
              <a:t>:</a:t>
            </a:r>
          </a:p>
          <a:p>
            <a:pPr algn="l">
              <a:buFont typeface="Arial" panose="020B0604020202020204" pitchFamily="34" charset="0"/>
              <a:buChar char="•"/>
            </a:pPr>
            <a:r>
              <a:rPr lang="ru-RU" sz="1400" b="0" i="0" u="none" strike="noStrike" dirty="0">
                <a:solidFill>
                  <a:srgbClr val="000000"/>
                </a:solidFill>
                <a:effectLst/>
                <a:latin typeface="Arial" panose="020B0604020202020204" pitchFamily="34" charset="0"/>
              </a:rPr>
              <a:t>Основной текст такой же, как и английский. Только заголовки иллюстраций отличаются</a:t>
            </a:r>
            <a:r>
              <a:rPr lang="en-PH" sz="1400" b="0" i="0" u="none" strike="noStrike" dirty="0">
                <a:solidFill>
                  <a:srgbClr val="000000"/>
                </a:solidFill>
                <a:effectLst/>
                <a:latin typeface="Arial" panose="020B0604020202020204" pitchFamily="34" charset="0"/>
              </a:rPr>
              <a:t>:</a:t>
            </a:r>
          </a:p>
          <a:p>
            <a:pPr algn="l">
              <a:buFont typeface="Arial" panose="020B0604020202020204" pitchFamily="34" charset="0"/>
              <a:buChar char="•"/>
            </a:pPr>
            <a:r>
              <a:rPr lang="ru-RU" sz="1400" b="0" i="1" u="none" strike="noStrike" dirty="0">
                <a:solidFill>
                  <a:srgbClr val="000000"/>
                </a:solidFill>
                <a:effectLst/>
                <a:latin typeface="Arial" panose="020B0604020202020204" pitchFamily="34" charset="0"/>
              </a:rPr>
              <a:t>Тут рабочие очень шумят.  Это утомительно</a:t>
            </a:r>
            <a:r>
              <a:rPr lang="en-PH" sz="1400" b="0" i="1" u="none" strike="noStrike" dirty="0">
                <a:solidFill>
                  <a:srgbClr val="000000"/>
                </a:solidFill>
                <a:effectLst/>
                <a:latin typeface="Arial" panose="020B0604020202020204" pitchFamily="34" charset="0"/>
              </a:rPr>
              <a:t>.</a:t>
            </a:r>
            <a:endParaRPr lang="en-PH" sz="1400" b="0" i="0" u="none" strike="noStrike" dirty="0">
              <a:solidFill>
                <a:srgbClr val="000000"/>
              </a:solidFill>
              <a:effectLst/>
              <a:latin typeface="Arial" panose="020B0604020202020204" pitchFamily="34" charset="0"/>
            </a:endParaRPr>
          </a:p>
        </p:txBody>
      </p:sp>
      <p:pic>
        <p:nvPicPr>
          <p:cNvPr id="8" name="Picture 7">
            <a:extLst>
              <a:ext uri="{FF2B5EF4-FFF2-40B4-BE49-F238E27FC236}">
                <a16:creationId xmlns:a16="http://schemas.microsoft.com/office/drawing/2014/main" id="{F3338288-452B-A3EB-EBD7-B309C5A5FE4F}"/>
              </a:ext>
            </a:extLst>
          </p:cNvPr>
          <p:cNvPicPr>
            <a:picLocks noChangeAspect="1"/>
          </p:cNvPicPr>
          <p:nvPr/>
        </p:nvPicPr>
        <p:blipFill>
          <a:blip r:embed="rId4"/>
          <a:stretch>
            <a:fillRect/>
          </a:stretch>
        </p:blipFill>
        <p:spPr>
          <a:xfrm>
            <a:off x="8171155" y="1723689"/>
            <a:ext cx="3122484" cy="1950183"/>
          </a:xfrm>
          <a:prstGeom prst="rect">
            <a:avLst/>
          </a:prstGeom>
        </p:spPr>
      </p:pic>
    </p:spTree>
    <p:extLst>
      <p:ext uri="{BB962C8B-B14F-4D97-AF65-F5344CB8AC3E}">
        <p14:creationId xmlns:p14="http://schemas.microsoft.com/office/powerpoint/2010/main" val="381285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3" name="Picture 1" descr="diagram 1 orta.jpg">
            <a:extLst>
              <a:ext uri="{FF2B5EF4-FFF2-40B4-BE49-F238E27FC236}">
                <a16:creationId xmlns:a16="http://schemas.microsoft.com/office/drawing/2014/main" id="{EAEFE2E3-2A4F-10CC-F7B3-C5F0D455A7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5214" y="1570016"/>
            <a:ext cx="43354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diagram 1 kz.jpg">
            <a:extLst>
              <a:ext uri="{FF2B5EF4-FFF2-40B4-BE49-F238E27FC236}">
                <a16:creationId xmlns:a16="http://schemas.microsoft.com/office/drawing/2014/main" id="{BC22F2E8-B1CD-F0F5-D1CC-769B738521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4026" y="3740150"/>
            <a:ext cx="5110163"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A42E6C00-D0A1-A3C1-6533-1E31079DD3CF}"/>
              </a:ext>
            </a:extLst>
          </p:cNvPr>
          <p:cNvSpPr txBox="1">
            <a:spLocks noChangeArrowheads="1"/>
          </p:cNvSpPr>
          <p:nvPr/>
        </p:nvSpPr>
        <p:spPr bwMode="auto">
          <a:xfrm>
            <a:off x="8866188" y="6211888"/>
            <a:ext cx="1477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t>ALight L3a</a:t>
            </a:r>
          </a:p>
        </p:txBody>
      </p:sp>
      <p:pic>
        <p:nvPicPr>
          <p:cNvPr id="33796" name="Picture 4" descr="diagram 1 eng.jpg">
            <a:extLst>
              <a:ext uri="{FF2B5EF4-FFF2-40B4-BE49-F238E27FC236}">
                <a16:creationId xmlns:a16="http://schemas.microsoft.com/office/drawing/2014/main" id="{88A9C2FD-F53F-C92C-69DB-F4EC10FFD3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78713" y="272235"/>
            <a:ext cx="4252912"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18C1BF20-B2CC-DA8F-ED21-B0B9E461870E}"/>
              </a:ext>
            </a:extLst>
          </p:cNvPr>
          <p:cNvSpPr>
            <a:spLocks noChangeArrowheads="1"/>
          </p:cNvSpPr>
          <p:nvPr/>
        </p:nvSpPr>
        <p:spPr bwMode="auto">
          <a:xfrm>
            <a:off x="4359276" y="5753100"/>
            <a:ext cx="963613" cy="458788"/>
          </a:xfrm>
          <a:prstGeom prst="roundRect">
            <a:avLst>
              <a:gd name="adj" fmla="val 16667"/>
            </a:avLst>
          </a:prstGeom>
          <a:solidFill>
            <a:srgbClr val="FF0000">
              <a:alpha val="16078"/>
            </a:srgbClr>
          </a:solidFill>
          <a:ln w="9525">
            <a:solidFill>
              <a:srgbClr val="4A7EBB"/>
            </a:solidFill>
            <a:round/>
            <a:headEnd/>
            <a:tailEnd/>
          </a:ln>
          <a:effectLst>
            <a:outerShdw blurRad="50800" dist="38100" dir="2700000" algn="br" rotWithShape="0">
              <a:srgbClr val="808080">
                <a:alpha val="39999"/>
              </a:srgbClr>
            </a:outerShdw>
          </a:effectLst>
        </p:spPr>
        <p:txBody>
          <a:bodyPr anchor="ctr"/>
          <a:lstStyle/>
          <a:p>
            <a:pPr algn="ctr">
              <a:defRPr/>
            </a:pPr>
            <a:endParaRPr lang="en-US" dirty="0">
              <a:solidFill>
                <a:schemeClr val="lt1"/>
              </a:solidFill>
            </a:endParaRPr>
          </a:p>
        </p:txBody>
      </p:sp>
      <p:sp>
        <p:nvSpPr>
          <p:cNvPr id="7" name="Rounded Rectangle 6">
            <a:extLst>
              <a:ext uri="{FF2B5EF4-FFF2-40B4-BE49-F238E27FC236}">
                <a16:creationId xmlns:a16="http://schemas.microsoft.com/office/drawing/2014/main" id="{374D93B4-E9CC-3890-5A81-FDFA7D338657}"/>
              </a:ext>
            </a:extLst>
          </p:cNvPr>
          <p:cNvSpPr>
            <a:spLocks noChangeArrowheads="1"/>
          </p:cNvSpPr>
          <p:nvPr/>
        </p:nvSpPr>
        <p:spPr bwMode="auto">
          <a:xfrm>
            <a:off x="5399089" y="5702301"/>
            <a:ext cx="904875" cy="307975"/>
          </a:xfrm>
          <a:prstGeom prst="roundRect">
            <a:avLst>
              <a:gd name="adj" fmla="val 16667"/>
            </a:avLst>
          </a:prstGeom>
          <a:solidFill>
            <a:srgbClr val="FF0000">
              <a:alpha val="16078"/>
            </a:srgbClr>
          </a:solidFill>
          <a:ln w="9525">
            <a:solidFill>
              <a:srgbClr val="4A7EBB"/>
            </a:solidFill>
            <a:round/>
            <a:headEnd/>
            <a:tailEnd/>
          </a:ln>
          <a:effectLst>
            <a:outerShdw blurRad="50800" dist="38100" dir="2700000" algn="br" rotWithShape="0">
              <a:srgbClr val="808080">
                <a:alpha val="39999"/>
              </a:srgbClr>
            </a:outerShdw>
          </a:effectLst>
        </p:spPr>
        <p:txBody>
          <a:bodyPr anchor="ctr"/>
          <a:lstStyle/>
          <a:p>
            <a:pPr algn="ctr">
              <a:defRPr/>
            </a:pPr>
            <a:endParaRPr lang="en-US" dirty="0">
              <a:solidFill>
                <a:schemeClr val="lt1"/>
              </a:solidFill>
            </a:endParaRPr>
          </a:p>
        </p:txBody>
      </p:sp>
      <p:sp>
        <p:nvSpPr>
          <p:cNvPr id="4" name="TextBox 3">
            <a:extLst>
              <a:ext uri="{FF2B5EF4-FFF2-40B4-BE49-F238E27FC236}">
                <a16:creationId xmlns:a16="http://schemas.microsoft.com/office/drawing/2014/main" id="{DE4BB05E-4B35-01AA-CE12-2D91685E009C}"/>
              </a:ext>
            </a:extLst>
          </p:cNvPr>
          <p:cNvSpPr txBox="1"/>
          <p:nvPr/>
        </p:nvSpPr>
        <p:spPr>
          <a:xfrm>
            <a:off x="6834189" y="2834413"/>
            <a:ext cx="5957417" cy="923330"/>
          </a:xfrm>
          <a:prstGeom prst="rect">
            <a:avLst/>
          </a:prstGeom>
          <a:noFill/>
        </p:spPr>
        <p:txBody>
          <a:bodyPr wrap="square">
            <a:spAutoFit/>
          </a:bodyPr>
          <a:lstStyle/>
          <a:p>
            <a:r>
              <a:rPr lang="ru-RU" b="0" i="0" u="none" strike="noStrike" dirty="0">
                <a:solidFill>
                  <a:srgbClr val="000000"/>
                </a:solidFill>
                <a:effectLst/>
                <a:latin typeface="Arial" panose="020B0604020202020204" pitchFamily="34" charset="0"/>
              </a:rPr>
              <a:t>Авраам</a:t>
            </a:r>
            <a:r>
              <a:rPr lang="en-PH" b="0" i="0" u="none" strike="noStrike" dirty="0">
                <a:solidFill>
                  <a:srgbClr val="000000"/>
                </a:solidFill>
                <a:effectLst/>
                <a:latin typeface="Arial" panose="020B0604020202020204" pitchFamily="34" charset="0"/>
              </a:rPr>
              <a:t>, </a:t>
            </a:r>
            <a:r>
              <a:rPr lang="ru-RU" b="0" i="0" u="none" strike="noStrike" dirty="0">
                <a:solidFill>
                  <a:srgbClr val="000000"/>
                </a:solidFill>
                <a:effectLst/>
                <a:latin typeface="Arial" panose="020B0604020202020204" pitchFamily="34" charset="0"/>
              </a:rPr>
              <a:t>Моисей</a:t>
            </a:r>
            <a:r>
              <a:rPr lang="en-PH" b="0" i="0" u="none" strike="noStrike" dirty="0">
                <a:solidFill>
                  <a:srgbClr val="000000"/>
                </a:solidFill>
                <a:effectLst/>
                <a:latin typeface="Arial" panose="020B0604020202020204" pitchFamily="34" charset="0"/>
              </a:rPr>
              <a:t>, </a:t>
            </a:r>
            <a:r>
              <a:rPr lang="ru-RU" b="0" i="0" u="none" strike="noStrike" dirty="0">
                <a:solidFill>
                  <a:srgbClr val="000000"/>
                </a:solidFill>
                <a:effectLst/>
                <a:latin typeface="Arial" panose="020B0604020202020204" pitchFamily="34" charset="0"/>
              </a:rPr>
              <a:t>Давид</a:t>
            </a:r>
            <a:r>
              <a:rPr lang="en-PH" b="0" i="0" u="none" strike="noStrike" dirty="0">
                <a:solidFill>
                  <a:srgbClr val="000000"/>
                </a:solidFill>
                <a:effectLst/>
                <a:latin typeface="Arial" panose="020B0604020202020204" pitchFamily="34" charset="0"/>
              </a:rPr>
              <a:t>, </a:t>
            </a:r>
            <a:r>
              <a:rPr lang="ru-RU" b="0" i="0" u="none" strike="noStrike" dirty="0">
                <a:solidFill>
                  <a:srgbClr val="000000"/>
                </a:solidFill>
                <a:effectLst/>
                <a:latin typeface="Arial" panose="020B0604020202020204" pitchFamily="34" charset="0"/>
              </a:rPr>
              <a:t>Исход</a:t>
            </a:r>
            <a:r>
              <a:rPr lang="en-PH" b="0" i="0" u="none" strike="noStrike" dirty="0">
                <a:solidFill>
                  <a:srgbClr val="000000"/>
                </a:solidFill>
                <a:effectLst/>
                <a:latin typeface="Arial" panose="020B0604020202020204" pitchFamily="34" charset="0"/>
              </a:rPr>
              <a:t>, </a:t>
            </a:r>
            <a:r>
              <a:rPr lang="ru-RU" b="0" i="0" u="none" strike="noStrike" dirty="0">
                <a:solidFill>
                  <a:srgbClr val="000000"/>
                </a:solidFill>
                <a:effectLst/>
                <a:latin typeface="Arial" panose="020B0604020202020204" pitchFamily="34" charset="0"/>
              </a:rPr>
              <a:t>Христос</a:t>
            </a:r>
            <a:r>
              <a:rPr lang="en-PH" b="0" i="0" u="none" strike="noStrike" dirty="0">
                <a:solidFill>
                  <a:srgbClr val="000000"/>
                </a:solidFill>
                <a:effectLst/>
                <a:latin typeface="Arial" panose="020B0604020202020204" pitchFamily="34" charset="0"/>
              </a:rPr>
              <a:t>, </a:t>
            </a:r>
            <a:r>
              <a:rPr lang="ru-RU" b="0" i="0" u="none" strike="noStrike" dirty="0">
                <a:solidFill>
                  <a:srgbClr val="000000"/>
                </a:solidFill>
                <a:effectLst/>
                <a:latin typeface="Arial" panose="020B0604020202020204" pitchFamily="34" charset="0"/>
              </a:rPr>
              <a:t>Чингиз становится ханом</a:t>
            </a:r>
            <a:r>
              <a:rPr lang="en-PH" b="0" i="0" u="none" strike="noStrike" dirty="0">
                <a:solidFill>
                  <a:srgbClr val="000000"/>
                </a:solidFill>
                <a:effectLst/>
                <a:latin typeface="Arial" panose="020B0604020202020204" pitchFamily="34" charset="0"/>
              </a:rPr>
              <a:t>, </a:t>
            </a:r>
            <a:r>
              <a:rPr lang="ru-RU" b="0" i="0" u="none" strike="noStrike" dirty="0" err="1">
                <a:solidFill>
                  <a:srgbClr val="000000"/>
                </a:solidFill>
                <a:effectLst/>
                <a:latin typeface="Arial" panose="020B0604020202020204" pitchFamily="34" charset="0"/>
              </a:rPr>
              <a:t>Коммунистич.Революция</a:t>
            </a:r>
            <a:r>
              <a:rPr lang="en-PH" b="0" i="0" u="none" strike="noStrike" dirty="0">
                <a:solidFill>
                  <a:srgbClr val="000000"/>
                </a:solidFill>
                <a:effectLst/>
                <a:latin typeface="Arial" panose="020B0604020202020204" pitchFamily="34" charset="0"/>
              </a:rPr>
              <a:t>, </a:t>
            </a:r>
            <a:r>
              <a:rPr lang="ru-RU" b="0" i="0" u="none" strike="noStrike" dirty="0">
                <a:solidFill>
                  <a:srgbClr val="000000"/>
                </a:solidFill>
                <a:effectLst/>
                <a:latin typeface="Arial" panose="020B0604020202020204" pitchFamily="34" charset="0"/>
              </a:rPr>
              <a:t>Настоящее время</a:t>
            </a:r>
            <a:r>
              <a:rPr lang="en-PH" b="0" i="0" u="none" strike="noStrike" dirty="0">
                <a:solidFill>
                  <a:srgbClr val="000000"/>
                </a:solidFill>
                <a:effectLst/>
                <a:latin typeface="Arial" panose="020B0604020202020204" pitchFamily="34" charset="0"/>
              </a:rPr>
              <a:t>.</a:t>
            </a:r>
            <a:endParaRPr lang="en-US" dirty="0"/>
          </a:p>
        </p:txBody>
      </p:sp>
      <p:pic>
        <p:nvPicPr>
          <p:cNvPr id="8" name="Picture 7">
            <a:extLst>
              <a:ext uri="{FF2B5EF4-FFF2-40B4-BE49-F238E27FC236}">
                <a16:creationId xmlns:a16="http://schemas.microsoft.com/office/drawing/2014/main" id="{60330D03-5A1D-7C8D-FF91-478BFD2D5E40}"/>
              </a:ext>
            </a:extLst>
          </p:cNvPr>
          <p:cNvPicPr>
            <a:picLocks noChangeAspect="1"/>
          </p:cNvPicPr>
          <p:nvPr/>
        </p:nvPicPr>
        <p:blipFill>
          <a:blip r:embed="rId6"/>
          <a:stretch>
            <a:fillRect/>
          </a:stretch>
        </p:blipFill>
        <p:spPr>
          <a:xfrm>
            <a:off x="6910389" y="4118581"/>
            <a:ext cx="5629320" cy="1863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BBAE8-2CDD-4605-E117-2CC3192794FE}"/>
              </a:ext>
            </a:extLst>
          </p:cNvPr>
          <p:cNvPicPr>
            <a:picLocks noChangeAspect="1"/>
          </p:cNvPicPr>
          <p:nvPr/>
        </p:nvPicPr>
        <p:blipFill>
          <a:blip r:embed="rId3"/>
          <a:stretch>
            <a:fillRect/>
          </a:stretch>
        </p:blipFill>
        <p:spPr>
          <a:xfrm>
            <a:off x="3785974" y="2666349"/>
            <a:ext cx="4252912" cy="1440905"/>
          </a:xfrm>
          <a:prstGeom prst="rect">
            <a:avLst/>
          </a:prstGeom>
        </p:spPr>
      </p:pic>
      <p:pic>
        <p:nvPicPr>
          <p:cNvPr id="7" name="Picture 6">
            <a:extLst>
              <a:ext uri="{FF2B5EF4-FFF2-40B4-BE49-F238E27FC236}">
                <a16:creationId xmlns:a16="http://schemas.microsoft.com/office/drawing/2014/main" id="{65680549-8ACC-6C46-A728-B4D11B501B13}"/>
              </a:ext>
            </a:extLst>
          </p:cNvPr>
          <p:cNvPicPr>
            <a:picLocks noChangeAspect="1"/>
          </p:cNvPicPr>
          <p:nvPr/>
        </p:nvPicPr>
        <p:blipFill>
          <a:blip r:embed="rId4"/>
          <a:stretch>
            <a:fillRect/>
          </a:stretch>
        </p:blipFill>
        <p:spPr>
          <a:xfrm>
            <a:off x="0" y="4377690"/>
            <a:ext cx="6204032" cy="2355234"/>
          </a:xfrm>
          <a:prstGeom prst="rect">
            <a:avLst/>
          </a:prstGeom>
        </p:spPr>
      </p:pic>
      <p:pic>
        <p:nvPicPr>
          <p:cNvPr id="9" name="Picture 8">
            <a:extLst>
              <a:ext uri="{FF2B5EF4-FFF2-40B4-BE49-F238E27FC236}">
                <a16:creationId xmlns:a16="http://schemas.microsoft.com/office/drawing/2014/main" id="{0D67AA30-CBA4-BB9B-1CAA-11491443881B}"/>
              </a:ext>
            </a:extLst>
          </p:cNvPr>
          <p:cNvPicPr>
            <a:picLocks noChangeAspect="1"/>
          </p:cNvPicPr>
          <p:nvPr/>
        </p:nvPicPr>
        <p:blipFill>
          <a:blip r:embed="rId5"/>
          <a:stretch>
            <a:fillRect/>
          </a:stretch>
        </p:blipFill>
        <p:spPr>
          <a:xfrm>
            <a:off x="6204032" y="4157964"/>
            <a:ext cx="3307492" cy="2574960"/>
          </a:xfrm>
          <a:prstGeom prst="rect">
            <a:avLst/>
          </a:prstGeom>
        </p:spPr>
      </p:pic>
      <p:pic>
        <p:nvPicPr>
          <p:cNvPr id="4" name="Picture 4" descr="diagram 1 eng.jpg">
            <a:extLst>
              <a:ext uri="{FF2B5EF4-FFF2-40B4-BE49-F238E27FC236}">
                <a16:creationId xmlns:a16="http://schemas.microsoft.com/office/drawing/2014/main" id="{EAFDEE11-A17B-BB4C-B642-3AD954247C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8605"/>
            <a:ext cx="4252912"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71D74F9-579E-292A-F2D3-66F85C0A312D}"/>
              </a:ext>
            </a:extLst>
          </p:cNvPr>
          <p:cNvPicPr>
            <a:picLocks noChangeAspect="1"/>
          </p:cNvPicPr>
          <p:nvPr/>
        </p:nvPicPr>
        <p:blipFill>
          <a:blip r:embed="rId7"/>
          <a:stretch>
            <a:fillRect/>
          </a:stretch>
        </p:blipFill>
        <p:spPr>
          <a:xfrm>
            <a:off x="135924" y="2982182"/>
            <a:ext cx="3424756" cy="1133964"/>
          </a:xfrm>
          <a:prstGeom prst="rect">
            <a:avLst/>
          </a:prstGeom>
        </p:spPr>
      </p:pic>
      <p:sp>
        <p:nvSpPr>
          <p:cNvPr id="8" name="TextBox 7">
            <a:extLst>
              <a:ext uri="{FF2B5EF4-FFF2-40B4-BE49-F238E27FC236}">
                <a16:creationId xmlns:a16="http://schemas.microsoft.com/office/drawing/2014/main" id="{F7D40315-B2FE-DEEE-77A2-80F6A160AD4F}"/>
              </a:ext>
            </a:extLst>
          </p:cNvPr>
          <p:cNvSpPr txBox="1"/>
          <p:nvPr/>
        </p:nvSpPr>
        <p:spPr>
          <a:xfrm>
            <a:off x="0" y="3896354"/>
            <a:ext cx="7253467" cy="400110"/>
          </a:xfrm>
          <a:prstGeom prst="rect">
            <a:avLst/>
          </a:prstGeom>
          <a:noFill/>
        </p:spPr>
        <p:txBody>
          <a:bodyPr wrap="square">
            <a:spAutoFit/>
          </a:bodyPr>
          <a:lstStyle/>
          <a:p>
            <a:pPr algn="just"/>
            <a:r>
              <a:rPr lang="en-PH" sz="1000" b="0" i="0" u="none" strike="noStrike" dirty="0">
                <a:solidFill>
                  <a:srgbClr val="000000"/>
                </a:solidFill>
                <a:effectLst/>
                <a:latin typeface="Arial" panose="020B0604020202020204" pitchFamily="34" charset="0"/>
              </a:rPr>
              <a:t>Abraham, Moses, David, Exile, Christ, </a:t>
            </a:r>
          </a:p>
          <a:p>
            <a:pPr algn="just"/>
            <a:r>
              <a:rPr lang="en-PH" sz="1000" b="0" i="0" u="none" strike="noStrike" dirty="0">
                <a:solidFill>
                  <a:srgbClr val="000000"/>
                </a:solidFill>
                <a:effectLst/>
                <a:latin typeface="Arial" panose="020B0604020202020204" pitchFamily="34" charset="0"/>
              </a:rPr>
              <a:t>Genghis becomes Khan, Communist Revolution, Present time.</a:t>
            </a:r>
            <a:endParaRPr lang="en-US" sz="1000" dirty="0"/>
          </a:p>
        </p:txBody>
      </p:sp>
      <p:pic>
        <p:nvPicPr>
          <p:cNvPr id="10" name="Picture 1" descr="diagram 1 orta.jpg">
            <a:extLst>
              <a:ext uri="{FF2B5EF4-FFF2-40B4-BE49-F238E27FC236}">
                <a16:creationId xmlns:a16="http://schemas.microsoft.com/office/drawing/2014/main" id="{3B09A217-E6B9-854B-15D5-13C912F214E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20613" y="180245"/>
            <a:ext cx="43354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B3D13D1-601A-37C6-E54E-DCA1433C2EE6}"/>
              </a:ext>
            </a:extLst>
          </p:cNvPr>
          <p:cNvSpPr txBox="1"/>
          <p:nvPr/>
        </p:nvSpPr>
        <p:spPr>
          <a:xfrm>
            <a:off x="8201849" y="2925250"/>
            <a:ext cx="4017190" cy="523220"/>
          </a:xfrm>
          <a:prstGeom prst="rect">
            <a:avLst/>
          </a:prstGeom>
          <a:noFill/>
        </p:spPr>
        <p:txBody>
          <a:bodyPr wrap="none" rtlCol="0">
            <a:spAutoFit/>
          </a:bodyPr>
          <a:lstStyle/>
          <a:p>
            <a:r>
              <a:rPr lang="en-US" sz="1400" dirty="0"/>
              <a:t>Creation, Adam, Abraham, Moses, David,</a:t>
            </a:r>
          </a:p>
          <a:p>
            <a:r>
              <a:rPr lang="en-US" sz="1400" dirty="0"/>
              <a:t>christening of Russia, collapse of Soviet Union, today</a:t>
            </a:r>
          </a:p>
        </p:txBody>
      </p:sp>
      <p:sp>
        <p:nvSpPr>
          <p:cNvPr id="13" name="TextBox 12">
            <a:extLst>
              <a:ext uri="{FF2B5EF4-FFF2-40B4-BE49-F238E27FC236}">
                <a16:creationId xmlns:a16="http://schemas.microsoft.com/office/drawing/2014/main" id="{57F0043D-3D35-A997-119B-3C9C9B79ED6B}"/>
              </a:ext>
            </a:extLst>
          </p:cNvPr>
          <p:cNvSpPr txBox="1"/>
          <p:nvPr/>
        </p:nvSpPr>
        <p:spPr>
          <a:xfrm>
            <a:off x="4639437" y="356835"/>
            <a:ext cx="3562412" cy="523220"/>
          </a:xfrm>
          <a:prstGeom prst="rect">
            <a:avLst/>
          </a:prstGeom>
          <a:noFill/>
        </p:spPr>
        <p:txBody>
          <a:bodyPr wrap="square">
            <a:spAutoFit/>
          </a:bodyPr>
          <a:lstStyle/>
          <a:p>
            <a:br>
              <a:rPr lang="en-PH" sz="1400" dirty="0"/>
            </a:br>
            <a:endParaRPr lang="en-US" sz="1400" dirty="0"/>
          </a:p>
        </p:txBody>
      </p:sp>
      <p:sp>
        <p:nvSpPr>
          <p:cNvPr id="16" name="TextBox 15">
            <a:extLst>
              <a:ext uri="{FF2B5EF4-FFF2-40B4-BE49-F238E27FC236}">
                <a16:creationId xmlns:a16="http://schemas.microsoft.com/office/drawing/2014/main" id="{6D05CCF4-9EEB-3DD8-0D4C-D3D4654D306A}"/>
              </a:ext>
            </a:extLst>
          </p:cNvPr>
          <p:cNvSpPr txBox="1"/>
          <p:nvPr/>
        </p:nvSpPr>
        <p:spPr>
          <a:xfrm>
            <a:off x="10243751" y="228605"/>
            <a:ext cx="896399" cy="369332"/>
          </a:xfrm>
          <a:prstGeom prst="rect">
            <a:avLst/>
          </a:prstGeom>
          <a:noFill/>
        </p:spPr>
        <p:txBody>
          <a:bodyPr wrap="none" rtlCol="0">
            <a:spAutoFit/>
          </a:bodyPr>
          <a:lstStyle/>
          <a:p>
            <a:r>
              <a:rPr lang="en-US" dirty="0"/>
              <a:t>Russian</a:t>
            </a:r>
          </a:p>
        </p:txBody>
      </p:sp>
      <p:sp>
        <p:nvSpPr>
          <p:cNvPr id="17" name="TextBox 16">
            <a:extLst>
              <a:ext uri="{FF2B5EF4-FFF2-40B4-BE49-F238E27FC236}">
                <a16:creationId xmlns:a16="http://schemas.microsoft.com/office/drawing/2014/main" id="{198C39E0-E669-0BF4-B7F9-1CB42477E0CA}"/>
              </a:ext>
            </a:extLst>
          </p:cNvPr>
          <p:cNvSpPr txBox="1"/>
          <p:nvPr/>
        </p:nvSpPr>
        <p:spPr>
          <a:xfrm>
            <a:off x="5731826" y="118460"/>
            <a:ext cx="959815" cy="369332"/>
          </a:xfrm>
          <a:prstGeom prst="rect">
            <a:avLst/>
          </a:prstGeom>
          <a:noFill/>
        </p:spPr>
        <p:txBody>
          <a:bodyPr wrap="none" rtlCol="0">
            <a:spAutoFit/>
          </a:bodyPr>
          <a:lstStyle/>
          <a:p>
            <a:r>
              <a:rPr lang="en-US" dirty="0"/>
              <a:t>Pakistan</a:t>
            </a:r>
          </a:p>
        </p:txBody>
      </p:sp>
      <p:sp>
        <p:nvSpPr>
          <p:cNvPr id="18" name="TextBox 17">
            <a:extLst>
              <a:ext uri="{FF2B5EF4-FFF2-40B4-BE49-F238E27FC236}">
                <a16:creationId xmlns:a16="http://schemas.microsoft.com/office/drawing/2014/main" id="{63506DA5-63C9-62A1-EEC2-23E3459C0141}"/>
              </a:ext>
            </a:extLst>
          </p:cNvPr>
          <p:cNvSpPr txBox="1"/>
          <p:nvPr/>
        </p:nvSpPr>
        <p:spPr>
          <a:xfrm>
            <a:off x="3173077" y="3709402"/>
            <a:ext cx="1213572" cy="369332"/>
          </a:xfrm>
          <a:prstGeom prst="rect">
            <a:avLst/>
          </a:prstGeom>
          <a:noFill/>
        </p:spPr>
        <p:txBody>
          <a:bodyPr wrap="square" rtlCol="0">
            <a:spAutoFit/>
          </a:bodyPr>
          <a:lstStyle/>
          <a:p>
            <a:r>
              <a:rPr lang="en-US" dirty="0"/>
              <a:t>Mongolian</a:t>
            </a:r>
          </a:p>
        </p:txBody>
      </p:sp>
      <p:pic>
        <p:nvPicPr>
          <p:cNvPr id="20" name="Picture 19">
            <a:extLst>
              <a:ext uri="{FF2B5EF4-FFF2-40B4-BE49-F238E27FC236}">
                <a16:creationId xmlns:a16="http://schemas.microsoft.com/office/drawing/2014/main" id="{D8253934-7AB2-B704-472C-5C2547769B63}"/>
              </a:ext>
            </a:extLst>
          </p:cNvPr>
          <p:cNvPicPr>
            <a:picLocks noChangeAspect="1"/>
          </p:cNvPicPr>
          <p:nvPr/>
        </p:nvPicPr>
        <p:blipFill>
          <a:blip r:embed="rId9"/>
          <a:stretch>
            <a:fillRect/>
          </a:stretch>
        </p:blipFill>
        <p:spPr>
          <a:xfrm>
            <a:off x="4652380" y="520282"/>
            <a:ext cx="3033265" cy="2274948"/>
          </a:xfrm>
          <a:prstGeom prst="rect">
            <a:avLst/>
          </a:prstGeom>
        </p:spPr>
      </p:pic>
      <p:sp>
        <p:nvSpPr>
          <p:cNvPr id="21" name="TextBox 20">
            <a:extLst>
              <a:ext uri="{FF2B5EF4-FFF2-40B4-BE49-F238E27FC236}">
                <a16:creationId xmlns:a16="http://schemas.microsoft.com/office/drawing/2014/main" id="{7D910DED-E845-5356-BCC7-9B3AF7D7A8B8}"/>
              </a:ext>
            </a:extLst>
          </p:cNvPr>
          <p:cNvSpPr txBox="1"/>
          <p:nvPr/>
        </p:nvSpPr>
        <p:spPr>
          <a:xfrm>
            <a:off x="10008973" y="4096409"/>
            <a:ext cx="2047103" cy="1754326"/>
          </a:xfrm>
          <a:prstGeom prst="rect">
            <a:avLst/>
          </a:prstGeom>
          <a:solidFill>
            <a:schemeClr val="accent2"/>
          </a:solidFill>
        </p:spPr>
        <p:txBody>
          <a:bodyPr wrap="square" rtlCol="0">
            <a:spAutoFit/>
          </a:bodyPr>
          <a:lstStyle/>
          <a:p>
            <a:r>
              <a:rPr lang="ru-RU" dirty="0"/>
              <a:t>Как по-вашему, какой из этих переводов хороший, а какой не совсем удачный?</a:t>
            </a:r>
            <a:r>
              <a:rPr lang="en-US" dirty="0"/>
              <a:t> </a:t>
            </a:r>
            <a:r>
              <a:rPr lang="ru-RU" dirty="0"/>
              <a:t>Почему</a:t>
            </a:r>
            <a:r>
              <a:rPr lang="en-US" dirty="0"/>
              <a:t>?</a:t>
            </a:r>
          </a:p>
        </p:txBody>
      </p:sp>
      <p:sp>
        <p:nvSpPr>
          <p:cNvPr id="6" name="TextBox 5">
            <a:extLst>
              <a:ext uri="{FF2B5EF4-FFF2-40B4-BE49-F238E27FC236}">
                <a16:creationId xmlns:a16="http://schemas.microsoft.com/office/drawing/2014/main" id="{5367AB06-8E15-3DD8-5F5B-37E93C4CAB62}"/>
              </a:ext>
            </a:extLst>
          </p:cNvPr>
          <p:cNvSpPr txBox="1"/>
          <p:nvPr/>
        </p:nvSpPr>
        <p:spPr>
          <a:xfrm>
            <a:off x="6728762" y="3828794"/>
            <a:ext cx="787395" cy="369332"/>
          </a:xfrm>
          <a:prstGeom prst="rect">
            <a:avLst/>
          </a:prstGeom>
          <a:noFill/>
        </p:spPr>
        <p:txBody>
          <a:bodyPr wrap="none" rtlCol="0">
            <a:spAutoFit/>
          </a:bodyPr>
          <a:lstStyle/>
          <a:p>
            <a:r>
              <a:rPr lang="en-US" dirty="0"/>
              <a:t>Nepali</a:t>
            </a:r>
          </a:p>
        </p:txBody>
      </p:sp>
    </p:spTree>
    <p:extLst>
      <p:ext uri="{BB962C8B-B14F-4D97-AF65-F5344CB8AC3E}">
        <p14:creationId xmlns:p14="http://schemas.microsoft.com/office/powerpoint/2010/main" val="3148862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13256</TotalTime>
  <Words>1263</Words>
  <Application>Microsoft Office PowerPoint</Application>
  <PresentationFormat>Широкоэкранный</PresentationFormat>
  <Paragraphs>75</Paragraphs>
  <Slides>13</Slides>
  <Notes>5</Notes>
  <HiddenSlides>2</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13</vt:i4>
      </vt:variant>
    </vt:vector>
  </HeadingPairs>
  <TitlesOfParts>
    <vt:vector size="21" baseType="lpstr">
      <vt:lpstr>Arial</vt:lpstr>
      <vt:lpstr>Calibri</vt:lpstr>
      <vt:lpstr>Calibri Light</vt:lpstr>
      <vt:lpstr>inherit</vt:lpstr>
      <vt:lpstr>MinionPro</vt:lpstr>
      <vt:lpstr>MyriadPro</vt:lpstr>
      <vt:lpstr>Times New Roman</vt:lpstr>
      <vt:lpstr>Office Theme</vt:lpstr>
      <vt:lpstr>Практика контекстуализации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если у вас нет юрты? Или алкоголизм не является для вас  проблемой? Как вы изменили бы эту рамку?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contextualization</dc:title>
  <dc:creator>iljo de keijzer</dc:creator>
  <cp:lastModifiedBy>Windows User</cp:lastModifiedBy>
  <cp:revision>30</cp:revision>
  <dcterms:created xsi:type="dcterms:W3CDTF">2022-10-06T06:42:27Z</dcterms:created>
  <dcterms:modified xsi:type="dcterms:W3CDTF">2022-11-12T08:04:16Z</dcterms:modified>
</cp:coreProperties>
</file>