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pappardelle pasta with parsley butter, roasted hazelnuts and shaved parmesan chees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of salad with fried rice, boiled eggs and chopsticks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with salmon cakes, salad and hummus"/>
          <p:cNvSpPr/>
          <p:nvPr>
            <p:ph type="pic" idx="23"/>
          </p:nvPr>
        </p:nvSpPr>
        <p:spPr>
          <a:xfrm>
            <a:off x="4984750" y="2749413"/>
            <a:ext cx="7937500" cy="9238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bg>
      <p:bgPr>
        <a:gradFill flip="none" rotWithShape="1">
          <a:gsLst>
            <a:gs pos="40000">
              <a:srgbClr val="F6F9FC"/>
            </a:gs>
            <a:gs pos="64999">
              <a:srgbClr val="B0C6E1"/>
            </a:gs>
            <a:gs pos="83000">
              <a:srgbClr val="B0C6E1"/>
            </a:gs>
            <a:gs pos="100000">
              <a:srgbClr val="538135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975359" y="3491653"/>
            <a:ext cx="11054082" cy="1568029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ctr" defTabSz="1300480">
              <a:lnSpc>
                <a:spcPct val="100000"/>
              </a:lnSpc>
              <a:defRPr b="0" spc="0"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sz="quarter" idx="1"/>
          </p:nvPr>
        </p:nvSpPr>
        <p:spPr>
          <a:xfrm>
            <a:off x="1950719" y="5364480"/>
            <a:ext cx="9103362" cy="1869441"/>
          </a:xfrm>
          <a:prstGeom prst="rect">
            <a:avLst/>
          </a:prstGeom>
        </p:spPr>
        <p:txBody>
          <a:bodyPr lIns="48765" tIns="48765" rIns="48765" bIns="48765"/>
          <a:lstStyle>
            <a:lvl1pPr marL="0" indent="0" algn="ctr" defTabSz="1300480">
              <a:lnSpc>
                <a:spcPct val="100000"/>
              </a:lnSpc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0" algn="ctr" defTabSz="1300480">
              <a:lnSpc>
                <a:spcPct val="100000"/>
              </a:lnSpc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0" algn="ctr" defTabSz="1300480">
              <a:lnSpc>
                <a:spcPct val="100000"/>
              </a:lnSpc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0" algn="ctr" defTabSz="1300480">
              <a:lnSpc>
                <a:spcPct val="100000"/>
              </a:lnSpc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0" algn="ctr" defTabSz="1300480">
              <a:lnSpc>
                <a:spcPct val="100000"/>
              </a:lnSpc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12038351" y="8040699"/>
            <a:ext cx="316211" cy="306686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ummus 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 and shaved parmesan cheese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le 1"/>
          <p:cNvSpPr txBox="1"/>
          <p:nvPr/>
        </p:nvSpPr>
        <p:spPr>
          <a:xfrm>
            <a:off x="3726685" y="1222264"/>
            <a:ext cx="7603749" cy="130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5" tIns="48765" rIns="48765" bIns="48765" anchor="ctr">
            <a:normAutofit fontScale="100000" lnSpcReduction="0"/>
          </a:bodyPr>
          <a:lstStyle>
            <a:lvl1pPr defTabSz="1053388">
              <a:defRPr b="1" sz="6156">
                <a:solidFill>
                  <a:srgbClr val="538135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Discipling the Diaspora</a:t>
            </a:r>
          </a:p>
        </p:txBody>
      </p:sp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599" y="1222263"/>
            <a:ext cx="2052321" cy="953687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ubtitle 2"/>
          <p:cNvSpPr txBox="1"/>
          <p:nvPr>
            <p:ph type="body" sz="half" idx="1"/>
          </p:nvPr>
        </p:nvSpPr>
        <p:spPr>
          <a:xfrm>
            <a:off x="1625597" y="3919109"/>
            <a:ext cx="9753603" cy="3859035"/>
          </a:xfrm>
          <a:prstGeom prst="rect">
            <a:avLst/>
          </a:prstGeom>
        </p:spPr>
        <p:txBody>
          <a:bodyPr/>
          <a:lstStyle/>
          <a:p>
            <a:pPr algn="l" defTabSz="1040384">
              <a:lnSpc>
                <a:spcPct val="80000"/>
              </a:lnSpc>
              <a:defRPr sz="3840">
                <a:solidFill>
                  <a:srgbClr val="000000"/>
                </a:solidFill>
              </a:defRPr>
            </a:pPr>
            <a:r>
              <a:t>We recognise that people groups are migrating</a:t>
            </a:r>
            <a:r>
              <a:t> </a:t>
            </a:r>
            <a:r>
              <a:rPr>
                <a:solidFill>
                  <a:srgbClr val="FF0000"/>
                </a:solidFill>
              </a:rPr>
              <a:t>and settling</a:t>
            </a:r>
            <a:r>
              <a:rPr>
                <a:solidFill>
                  <a:srgbClr val="FF0000"/>
                </a:solidFill>
              </a:rPr>
              <a:t> </a:t>
            </a:r>
            <a:r>
              <a:t>across our region of Asia and around the world more than ever before.</a:t>
            </a:r>
          </a:p>
          <a:p>
            <a:pPr algn="l" defTabSz="1040384">
              <a:lnSpc>
                <a:spcPct val="80000"/>
              </a:lnSpc>
              <a:defRPr sz="3840">
                <a:solidFill>
                  <a:srgbClr val="000000"/>
                </a:solidFill>
              </a:defRPr>
            </a:pPr>
          </a:p>
          <a:p>
            <a:pPr algn="l" defTabSz="1040384">
              <a:lnSpc>
                <a:spcPct val="80000"/>
              </a:lnSpc>
              <a:defRPr sz="3840">
                <a:solidFill>
                  <a:srgbClr val="000000"/>
                </a:solidFill>
              </a:defRPr>
            </a:pPr>
            <a:r>
              <a:t>We see that God is building </a:t>
            </a:r>
            <a:r>
              <a:rPr>
                <a:solidFill>
                  <a:srgbClr val="FF0000"/>
                </a:solidFill>
              </a:rPr>
              <a:t>and renewing </a:t>
            </a:r>
            <a:r>
              <a:t>his church in</a:t>
            </a:r>
            <a:r>
              <a:t> </a:t>
            </a:r>
            <a:r>
              <a:rPr strike="sngStrike"/>
              <a:t>a</a:t>
            </a:r>
            <a:r>
              <a:t> </a:t>
            </a:r>
            <a:r>
              <a:rPr>
                <a:solidFill>
                  <a:srgbClr val="FF0000"/>
                </a:solidFill>
              </a:rPr>
              <a:t>fresh</a:t>
            </a:r>
            <a:r>
              <a:t> and exciting way</a:t>
            </a:r>
            <a:r>
              <a:rPr>
                <a:solidFill>
                  <a:srgbClr val="FF0000"/>
                </a:solidFill>
              </a:rPr>
              <a:t>s</a:t>
            </a:r>
            <a:r>
              <a:t> through</a:t>
            </a:r>
            <a:r>
              <a:t> these </a:t>
            </a:r>
            <a:r>
              <a:t>diaspora </a:t>
            </a:r>
            <a:r>
              <a:rPr>
                <a:solidFill>
                  <a:srgbClr val="FF0000"/>
                </a:solidFill>
              </a:rPr>
              <a:t>and multi-ethnic </a:t>
            </a:r>
            <a:r>
              <a:t>communities. </a:t>
            </a:r>
          </a:p>
        </p:txBody>
      </p:sp>
      <p:grpSp>
        <p:nvGrpSpPr>
          <p:cNvPr id="165" name="Title 1"/>
          <p:cNvGrpSpPr/>
          <p:nvPr/>
        </p:nvGrpSpPr>
        <p:grpSpPr>
          <a:xfrm>
            <a:off x="1625599" y="2528004"/>
            <a:ext cx="9753602" cy="867147"/>
            <a:chOff x="0" y="-1"/>
            <a:chExt cx="9753600" cy="867146"/>
          </a:xfrm>
        </p:grpSpPr>
        <p:sp>
          <p:nvSpPr>
            <p:cNvPr id="163" name="Rectangle"/>
            <p:cNvSpPr/>
            <p:nvPr/>
          </p:nvSpPr>
          <p:spPr>
            <a:xfrm>
              <a:off x="0" y="-2"/>
              <a:ext cx="9753601" cy="86714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9BBB59"/>
              </a:solidFill>
              <a:prstDash val="solid"/>
              <a:round/>
            </a:ln>
            <a:effectLst/>
          </p:spPr>
          <p:txBody>
            <a:bodyPr wrap="square" lIns="48765" tIns="48765" rIns="48765" bIns="48765" numCol="1" anchor="ctr">
              <a:noAutofit/>
            </a:bodyPr>
            <a:lstStyle/>
            <a:p>
              <a:pPr defTabSz="1300480">
                <a:defRPr sz="6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4" name="Conference Statement"/>
            <p:cNvSpPr txBox="1"/>
            <p:nvPr/>
          </p:nvSpPr>
          <p:spPr>
            <a:xfrm>
              <a:off x="62311" y="13546"/>
              <a:ext cx="9628977" cy="840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5" tIns="48765" rIns="48765" bIns="48765" numCol="1" anchor="ctr">
              <a:normAutofit fontScale="100000" lnSpcReduction="0"/>
            </a:bodyPr>
            <a:lstStyle>
              <a:lvl1pPr defTabSz="1235455">
                <a:defRPr b="1" sz="589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2022 Conference Statement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itle 1"/>
          <p:cNvSpPr txBox="1"/>
          <p:nvPr/>
        </p:nvSpPr>
        <p:spPr>
          <a:xfrm>
            <a:off x="3726687" y="1222264"/>
            <a:ext cx="7603746" cy="130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5" tIns="48765" rIns="48765" bIns="48765" anchor="ctr">
            <a:normAutofit fontScale="100000" lnSpcReduction="0"/>
          </a:bodyPr>
          <a:lstStyle>
            <a:lvl1pPr defTabSz="1053388">
              <a:defRPr b="1" sz="6156">
                <a:solidFill>
                  <a:srgbClr val="538135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Discipling the Diaspora</a:t>
            </a:r>
          </a:p>
        </p:txBody>
      </p:sp>
      <p:pic>
        <p:nvPicPr>
          <p:cNvPr id="22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599" y="1222263"/>
            <a:ext cx="2052321" cy="953687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Subtitle 2"/>
          <p:cNvSpPr txBox="1"/>
          <p:nvPr>
            <p:ph type="body" sz="half" idx="1"/>
          </p:nvPr>
        </p:nvSpPr>
        <p:spPr>
          <a:xfrm>
            <a:off x="1625599" y="3593989"/>
            <a:ext cx="9753602" cy="4650630"/>
          </a:xfrm>
          <a:prstGeom prst="rect">
            <a:avLst/>
          </a:prstGeom>
        </p:spPr>
        <p:txBody>
          <a:bodyPr/>
          <a:lstStyle/>
          <a:p>
            <a:pPr algn="l" defTabSz="1079398">
              <a:defRPr sz="4150">
                <a:solidFill>
                  <a:srgbClr val="A7A7A7"/>
                </a:solidFill>
              </a:defRPr>
            </a:pPr>
            <a:r>
              <a:t>We commit to work together over the next five </a:t>
            </a:r>
            <a:r>
              <a:rPr>
                <a:solidFill>
                  <a:srgbClr val="EB7766"/>
                </a:solidFill>
              </a:rPr>
              <a:t>(2023-2028) </a:t>
            </a:r>
            <a:r>
              <a:t>years to:</a:t>
            </a:r>
            <a:endParaRPr>
              <a:solidFill>
                <a:srgbClr val="000000"/>
              </a:solidFill>
            </a:endParaRPr>
          </a:p>
          <a:p>
            <a:pPr marL="856456" indent="-856456" algn="l" defTabSz="1079398">
              <a:buSzPct val="100000"/>
              <a:buAutoNum type="arabicPeriod" startAt="3"/>
              <a:defRPr strike="sngStrike" sz="4150">
                <a:solidFill>
                  <a:srgbClr val="000000"/>
                </a:solidFill>
              </a:defRPr>
            </a:pPr>
            <a:r>
              <a:t>Partner with like-minded churches, organisations and networks in Asia and beyond to enable discipleship, ministry and mission training to take place among and through diaspora believers.</a:t>
            </a:r>
          </a:p>
        </p:txBody>
      </p:sp>
      <p:grpSp>
        <p:nvGrpSpPr>
          <p:cNvPr id="228" name="Title 1"/>
          <p:cNvGrpSpPr/>
          <p:nvPr/>
        </p:nvGrpSpPr>
        <p:grpSpPr>
          <a:xfrm>
            <a:off x="1625599" y="2528004"/>
            <a:ext cx="9753602" cy="867147"/>
            <a:chOff x="0" y="-1"/>
            <a:chExt cx="9753600" cy="867146"/>
          </a:xfrm>
        </p:grpSpPr>
        <p:sp>
          <p:nvSpPr>
            <p:cNvPr id="226" name="Rectangle"/>
            <p:cNvSpPr/>
            <p:nvPr/>
          </p:nvSpPr>
          <p:spPr>
            <a:xfrm>
              <a:off x="0" y="-2"/>
              <a:ext cx="9753601" cy="86714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9BBB59"/>
              </a:solidFill>
              <a:prstDash val="solid"/>
              <a:round/>
            </a:ln>
            <a:effectLst/>
          </p:spPr>
          <p:txBody>
            <a:bodyPr wrap="square" lIns="48765" tIns="48765" rIns="48765" bIns="48765" numCol="1" anchor="ctr">
              <a:noAutofit/>
            </a:bodyPr>
            <a:lstStyle/>
            <a:p>
              <a:pPr defTabSz="1300480">
                <a:defRPr sz="6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7" name="Conference Statement"/>
            <p:cNvSpPr txBox="1"/>
            <p:nvPr/>
          </p:nvSpPr>
          <p:spPr>
            <a:xfrm>
              <a:off x="62312" y="13546"/>
              <a:ext cx="9628976" cy="840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5" tIns="48765" rIns="48765" bIns="48765" numCol="1" anchor="ctr">
              <a:normAutofit fontScale="100000" lnSpcReduction="0"/>
            </a:bodyPr>
            <a:lstStyle>
              <a:lvl1pPr defTabSz="1235455">
                <a:defRPr b="1" sz="589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Conference Statement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1"/>
          <p:cNvSpPr txBox="1"/>
          <p:nvPr/>
        </p:nvSpPr>
        <p:spPr>
          <a:xfrm>
            <a:off x="3726687" y="1222264"/>
            <a:ext cx="7603746" cy="130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5" tIns="48765" rIns="48765" bIns="48765" anchor="ctr">
            <a:normAutofit fontScale="100000" lnSpcReduction="0"/>
          </a:bodyPr>
          <a:lstStyle>
            <a:lvl1pPr defTabSz="1053388">
              <a:defRPr b="1" sz="6156">
                <a:solidFill>
                  <a:srgbClr val="538135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Discipling the Diaspora</a:t>
            </a:r>
          </a:p>
        </p:txBody>
      </p:sp>
      <p:pic>
        <p:nvPicPr>
          <p:cNvPr id="168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599" y="1222263"/>
            <a:ext cx="2052321" cy="953687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Subtitle 2"/>
          <p:cNvSpPr txBox="1"/>
          <p:nvPr>
            <p:ph type="body" sz="half" idx="1"/>
          </p:nvPr>
        </p:nvSpPr>
        <p:spPr>
          <a:xfrm>
            <a:off x="1625597" y="3919109"/>
            <a:ext cx="9753603" cy="3859035"/>
          </a:xfrm>
          <a:prstGeom prst="rect">
            <a:avLst/>
          </a:prstGeom>
        </p:spPr>
        <p:txBody>
          <a:bodyPr/>
          <a:lstStyle/>
          <a:p>
            <a:pPr algn="l" defTabSz="1079398">
              <a:defRPr sz="4150">
                <a:solidFill>
                  <a:srgbClr val="000000"/>
                </a:solidFill>
              </a:defRPr>
            </a:pPr>
            <a:r>
              <a:t>We share a common vision for </a:t>
            </a:r>
            <a:r>
              <a:rPr>
                <a:solidFill>
                  <a:srgbClr val="FF0000"/>
                </a:solidFill>
              </a:rPr>
              <a:t>church-based</a:t>
            </a:r>
            <a:r>
              <a:t> </a:t>
            </a:r>
            <a:r>
              <a:t>training resources</a:t>
            </a:r>
            <a:r>
              <a:t> </a:t>
            </a:r>
            <a:r>
              <a:t>to be made available across Asia and beyond to equip all Christian believers to grow in Christ and serve him actively in their local churches and communities. </a:t>
            </a:r>
          </a:p>
        </p:txBody>
      </p:sp>
      <p:grpSp>
        <p:nvGrpSpPr>
          <p:cNvPr id="172" name="Title 1"/>
          <p:cNvGrpSpPr/>
          <p:nvPr/>
        </p:nvGrpSpPr>
        <p:grpSpPr>
          <a:xfrm>
            <a:off x="1625599" y="2528004"/>
            <a:ext cx="9753602" cy="867147"/>
            <a:chOff x="0" y="-1"/>
            <a:chExt cx="9753600" cy="867146"/>
          </a:xfrm>
        </p:grpSpPr>
        <p:sp>
          <p:nvSpPr>
            <p:cNvPr id="170" name="Rectangle"/>
            <p:cNvSpPr/>
            <p:nvPr/>
          </p:nvSpPr>
          <p:spPr>
            <a:xfrm>
              <a:off x="0" y="-2"/>
              <a:ext cx="9753601" cy="86714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9BBB59"/>
              </a:solidFill>
              <a:prstDash val="solid"/>
              <a:round/>
            </a:ln>
            <a:effectLst/>
          </p:spPr>
          <p:txBody>
            <a:bodyPr wrap="square" lIns="48765" tIns="48765" rIns="48765" bIns="48765" numCol="1" anchor="ctr">
              <a:noAutofit/>
            </a:bodyPr>
            <a:lstStyle/>
            <a:p>
              <a:pPr defTabSz="1300480">
                <a:defRPr sz="6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1" name="Conference Statement"/>
            <p:cNvSpPr txBox="1"/>
            <p:nvPr/>
          </p:nvSpPr>
          <p:spPr>
            <a:xfrm>
              <a:off x="62312" y="13546"/>
              <a:ext cx="9628976" cy="840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5" tIns="48765" rIns="48765" bIns="48765" numCol="1" anchor="ctr">
              <a:normAutofit fontScale="100000" lnSpcReduction="0"/>
            </a:bodyPr>
            <a:lstStyle>
              <a:lvl1pPr defTabSz="1235455">
                <a:defRPr b="1" sz="589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Conference Statement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1"/>
          <p:cNvSpPr txBox="1"/>
          <p:nvPr/>
        </p:nvSpPr>
        <p:spPr>
          <a:xfrm>
            <a:off x="3726687" y="1222264"/>
            <a:ext cx="7603746" cy="130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5" tIns="48765" rIns="48765" bIns="48765" anchor="ctr">
            <a:normAutofit fontScale="100000" lnSpcReduction="0"/>
          </a:bodyPr>
          <a:lstStyle>
            <a:lvl1pPr defTabSz="1053388">
              <a:defRPr b="1" sz="6156">
                <a:solidFill>
                  <a:srgbClr val="538135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Discipling the Diaspora</a:t>
            </a:r>
          </a:p>
        </p:txBody>
      </p:sp>
      <p:pic>
        <p:nvPicPr>
          <p:cNvPr id="175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599" y="1222263"/>
            <a:ext cx="2052321" cy="953687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ubtitle 2"/>
          <p:cNvSpPr txBox="1"/>
          <p:nvPr>
            <p:ph type="body" sz="half" idx="1"/>
          </p:nvPr>
        </p:nvSpPr>
        <p:spPr>
          <a:xfrm>
            <a:off x="1625599" y="3593989"/>
            <a:ext cx="9753602" cy="4650630"/>
          </a:xfrm>
          <a:prstGeom prst="rect">
            <a:avLst/>
          </a:prstGeom>
        </p:spPr>
        <p:txBody>
          <a:bodyPr/>
          <a:lstStyle/>
          <a:p>
            <a:pPr algn="l" defTabSz="1079398">
              <a:defRPr sz="4150">
                <a:solidFill>
                  <a:srgbClr val="A7A7A7"/>
                </a:solidFill>
              </a:defRPr>
            </a:pPr>
            <a:r>
              <a:t>We commit to work together over the next five</a:t>
            </a:r>
            <a:r>
              <a:t> </a:t>
            </a:r>
            <a:r>
              <a:rPr>
                <a:solidFill>
                  <a:srgbClr val="EB7766"/>
                </a:solidFill>
              </a:rPr>
              <a:t>(2023-2028)</a:t>
            </a:r>
            <a:r>
              <a:rPr>
                <a:solidFill>
                  <a:srgbClr val="EB7766"/>
                </a:solidFill>
              </a:rPr>
              <a:t> </a:t>
            </a:r>
            <a:r>
              <a:t>years to:</a:t>
            </a:r>
            <a:endParaRPr>
              <a:solidFill>
                <a:srgbClr val="000000"/>
              </a:solidFill>
            </a:endParaRPr>
          </a:p>
          <a:p>
            <a:pPr marL="856456" indent="-856456" algn="l" defTabSz="1079398">
              <a:buSzPct val="100000"/>
              <a:buAutoNum type="arabicPeriod" startAt="1"/>
              <a:defRPr sz="4150">
                <a:solidFill>
                  <a:srgbClr val="000000"/>
                </a:solidFill>
              </a:defRPr>
            </a:pPr>
            <a:r>
              <a:t>Extend and deepen existing work among diaspora communities including identifying unreached diaspora groups, reaching 2</a:t>
            </a:r>
            <a:r>
              <a:rPr baseline="30265"/>
              <a:t>nd</a:t>
            </a:r>
            <a:r>
              <a:t> generation migrants and expanding into new countries.</a:t>
            </a:r>
          </a:p>
        </p:txBody>
      </p:sp>
      <p:grpSp>
        <p:nvGrpSpPr>
          <p:cNvPr id="179" name="Title 1"/>
          <p:cNvGrpSpPr/>
          <p:nvPr/>
        </p:nvGrpSpPr>
        <p:grpSpPr>
          <a:xfrm>
            <a:off x="1625599" y="2528004"/>
            <a:ext cx="9753602" cy="867147"/>
            <a:chOff x="0" y="-1"/>
            <a:chExt cx="9753600" cy="867146"/>
          </a:xfrm>
        </p:grpSpPr>
        <p:sp>
          <p:nvSpPr>
            <p:cNvPr id="177" name="Rectangle"/>
            <p:cNvSpPr/>
            <p:nvPr/>
          </p:nvSpPr>
          <p:spPr>
            <a:xfrm>
              <a:off x="0" y="-2"/>
              <a:ext cx="9753601" cy="86714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9BBB59"/>
              </a:solidFill>
              <a:prstDash val="solid"/>
              <a:round/>
            </a:ln>
            <a:effectLst/>
          </p:spPr>
          <p:txBody>
            <a:bodyPr wrap="square" lIns="48765" tIns="48765" rIns="48765" bIns="48765" numCol="1" anchor="ctr">
              <a:noAutofit/>
            </a:bodyPr>
            <a:lstStyle/>
            <a:p>
              <a:pPr defTabSz="1300480">
                <a:defRPr sz="6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8" name="Conference Statement"/>
            <p:cNvSpPr txBox="1"/>
            <p:nvPr/>
          </p:nvSpPr>
          <p:spPr>
            <a:xfrm>
              <a:off x="62312" y="13546"/>
              <a:ext cx="9628976" cy="840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5" tIns="48765" rIns="48765" bIns="48765" numCol="1" anchor="ctr">
              <a:normAutofit fontScale="100000" lnSpcReduction="0"/>
            </a:bodyPr>
            <a:lstStyle>
              <a:lvl1pPr defTabSz="1235455">
                <a:defRPr b="1" sz="589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Conference Statement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1"/>
          <p:cNvSpPr txBox="1"/>
          <p:nvPr/>
        </p:nvSpPr>
        <p:spPr>
          <a:xfrm>
            <a:off x="3726687" y="1222264"/>
            <a:ext cx="7603746" cy="130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5" tIns="48765" rIns="48765" bIns="48765" anchor="ctr">
            <a:normAutofit fontScale="100000" lnSpcReduction="0"/>
          </a:bodyPr>
          <a:lstStyle>
            <a:lvl1pPr defTabSz="1053388">
              <a:defRPr b="1" sz="6156">
                <a:solidFill>
                  <a:srgbClr val="538135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Discipling the Diaspora</a:t>
            </a:r>
          </a:p>
        </p:txBody>
      </p:sp>
      <p:pic>
        <p:nvPicPr>
          <p:cNvPr id="182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599" y="1222263"/>
            <a:ext cx="2052321" cy="953687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Subtitle 2"/>
          <p:cNvSpPr txBox="1"/>
          <p:nvPr>
            <p:ph type="body" sz="half" idx="1"/>
          </p:nvPr>
        </p:nvSpPr>
        <p:spPr>
          <a:xfrm>
            <a:off x="1625599" y="3593989"/>
            <a:ext cx="9753602" cy="4650630"/>
          </a:xfrm>
          <a:prstGeom prst="rect">
            <a:avLst/>
          </a:prstGeom>
        </p:spPr>
        <p:txBody>
          <a:bodyPr/>
          <a:lstStyle/>
          <a:p>
            <a:pPr algn="l" defTabSz="1079398">
              <a:defRPr sz="4150">
                <a:solidFill>
                  <a:srgbClr val="A7A7A7"/>
                </a:solidFill>
              </a:defRPr>
            </a:pPr>
            <a:r>
              <a:t>We commit to work together over the next five</a:t>
            </a:r>
            <a:r>
              <a:t> </a:t>
            </a:r>
            <a:r>
              <a:rPr>
                <a:solidFill>
                  <a:srgbClr val="EB7766"/>
                </a:solidFill>
              </a:rPr>
              <a:t>(2023-2028)</a:t>
            </a:r>
            <a:r>
              <a:rPr>
                <a:solidFill>
                  <a:srgbClr val="EB7766"/>
                </a:solidFill>
              </a:rPr>
              <a:t> </a:t>
            </a:r>
            <a:r>
              <a:t>years to:</a:t>
            </a:r>
          </a:p>
          <a:p>
            <a:pPr marL="856456" indent="-856456" algn="l" defTabSz="1079398">
              <a:buSzPct val="100000"/>
              <a:buAutoNum type="arabicPeriod" startAt="2"/>
              <a:defRPr sz="4150">
                <a:solidFill>
                  <a:srgbClr val="000000"/>
                </a:solidFill>
              </a:defRPr>
            </a:pPr>
            <a:r>
              <a:t>Share courses more effectively including using digital delivery (both e-learning and m-learning), making courses available via the online portal and other cost-effective methods.</a:t>
            </a:r>
          </a:p>
        </p:txBody>
      </p:sp>
      <p:grpSp>
        <p:nvGrpSpPr>
          <p:cNvPr id="186" name="Title 1"/>
          <p:cNvGrpSpPr/>
          <p:nvPr/>
        </p:nvGrpSpPr>
        <p:grpSpPr>
          <a:xfrm>
            <a:off x="1625599" y="2528004"/>
            <a:ext cx="9753602" cy="867147"/>
            <a:chOff x="0" y="-1"/>
            <a:chExt cx="9753600" cy="867146"/>
          </a:xfrm>
        </p:grpSpPr>
        <p:sp>
          <p:nvSpPr>
            <p:cNvPr id="184" name="Rectangle"/>
            <p:cNvSpPr/>
            <p:nvPr/>
          </p:nvSpPr>
          <p:spPr>
            <a:xfrm>
              <a:off x="0" y="-2"/>
              <a:ext cx="9753601" cy="86714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9BBB59"/>
              </a:solidFill>
              <a:prstDash val="solid"/>
              <a:round/>
            </a:ln>
            <a:effectLst/>
          </p:spPr>
          <p:txBody>
            <a:bodyPr wrap="square" lIns="48765" tIns="48765" rIns="48765" bIns="48765" numCol="1" anchor="ctr">
              <a:noAutofit/>
            </a:bodyPr>
            <a:lstStyle/>
            <a:p>
              <a:pPr defTabSz="1300480">
                <a:defRPr sz="6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5" name="Conference Statement"/>
            <p:cNvSpPr txBox="1"/>
            <p:nvPr/>
          </p:nvSpPr>
          <p:spPr>
            <a:xfrm>
              <a:off x="62312" y="13546"/>
              <a:ext cx="9628976" cy="840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5" tIns="48765" rIns="48765" bIns="48765" numCol="1" anchor="ctr">
              <a:normAutofit fontScale="100000" lnSpcReduction="0"/>
            </a:bodyPr>
            <a:lstStyle>
              <a:lvl1pPr defTabSz="1235455">
                <a:defRPr b="1" sz="589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Conference Statement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/>
          <p:nvPr/>
        </p:nvSpPr>
        <p:spPr>
          <a:xfrm>
            <a:off x="3726687" y="1222264"/>
            <a:ext cx="7603746" cy="130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5" tIns="48765" rIns="48765" bIns="48765" anchor="ctr">
            <a:normAutofit fontScale="100000" lnSpcReduction="0"/>
          </a:bodyPr>
          <a:lstStyle>
            <a:lvl1pPr defTabSz="1053388">
              <a:defRPr b="1" sz="6156">
                <a:solidFill>
                  <a:srgbClr val="538135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Discipling the Diaspora</a:t>
            </a:r>
          </a:p>
        </p:txBody>
      </p:sp>
      <p:pic>
        <p:nvPicPr>
          <p:cNvPr id="189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599" y="1222263"/>
            <a:ext cx="2052321" cy="953687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ubtitle 2"/>
          <p:cNvSpPr txBox="1"/>
          <p:nvPr>
            <p:ph type="body" sz="half" idx="1"/>
          </p:nvPr>
        </p:nvSpPr>
        <p:spPr>
          <a:xfrm>
            <a:off x="1625599" y="3593989"/>
            <a:ext cx="9753602" cy="4650630"/>
          </a:xfrm>
          <a:prstGeom prst="rect">
            <a:avLst/>
          </a:prstGeom>
        </p:spPr>
        <p:txBody>
          <a:bodyPr/>
          <a:lstStyle/>
          <a:p>
            <a:pPr algn="l" defTabSz="1261465">
              <a:spcBef>
                <a:spcPts val="1100"/>
              </a:spcBef>
              <a:defRPr sz="4850">
                <a:solidFill>
                  <a:srgbClr val="A7A7A7"/>
                </a:solidFill>
              </a:defRPr>
            </a:pPr>
            <a:r>
              <a:t>We commit to work together over the next five</a:t>
            </a:r>
            <a:r>
              <a:t> </a:t>
            </a:r>
            <a:r>
              <a:rPr>
                <a:solidFill>
                  <a:srgbClr val="EB7766"/>
                </a:solidFill>
              </a:rPr>
              <a:t>(2023-2028)</a:t>
            </a:r>
            <a:r>
              <a:rPr>
                <a:solidFill>
                  <a:srgbClr val="EB7766"/>
                </a:solidFill>
              </a:rPr>
              <a:t> </a:t>
            </a:r>
            <a:r>
              <a:t>years to:</a:t>
            </a:r>
          </a:p>
          <a:p>
            <a:pPr marL="1000918" indent="-1000918" algn="l" defTabSz="1261465">
              <a:spcBef>
                <a:spcPts val="1100"/>
              </a:spcBef>
              <a:buSzPct val="100000"/>
              <a:buAutoNum type="arabicPeriod" startAt="3"/>
              <a:defRPr sz="4850">
                <a:solidFill>
                  <a:srgbClr val="000000"/>
                </a:solidFill>
              </a:defRPr>
            </a:pPr>
            <a:r>
              <a:t>Identify new partnerships and build and strengthen existing partnerships with churches and organisations around the world.</a:t>
            </a:r>
          </a:p>
        </p:txBody>
      </p:sp>
      <p:grpSp>
        <p:nvGrpSpPr>
          <p:cNvPr id="193" name="Title 1"/>
          <p:cNvGrpSpPr/>
          <p:nvPr/>
        </p:nvGrpSpPr>
        <p:grpSpPr>
          <a:xfrm>
            <a:off x="1625599" y="2528004"/>
            <a:ext cx="9753602" cy="867147"/>
            <a:chOff x="0" y="-1"/>
            <a:chExt cx="9753600" cy="867146"/>
          </a:xfrm>
        </p:grpSpPr>
        <p:sp>
          <p:nvSpPr>
            <p:cNvPr id="191" name="Rectangle"/>
            <p:cNvSpPr/>
            <p:nvPr/>
          </p:nvSpPr>
          <p:spPr>
            <a:xfrm>
              <a:off x="0" y="-2"/>
              <a:ext cx="9753601" cy="86714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9BBB59"/>
              </a:solidFill>
              <a:prstDash val="solid"/>
              <a:round/>
            </a:ln>
            <a:effectLst/>
          </p:spPr>
          <p:txBody>
            <a:bodyPr wrap="square" lIns="48765" tIns="48765" rIns="48765" bIns="48765" numCol="1" anchor="ctr">
              <a:noAutofit/>
            </a:bodyPr>
            <a:lstStyle/>
            <a:p>
              <a:pPr defTabSz="1300480">
                <a:defRPr sz="6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2" name="Conference Statement"/>
            <p:cNvSpPr txBox="1"/>
            <p:nvPr/>
          </p:nvSpPr>
          <p:spPr>
            <a:xfrm>
              <a:off x="62312" y="13546"/>
              <a:ext cx="9628976" cy="840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5" tIns="48765" rIns="48765" bIns="48765" numCol="1" anchor="ctr">
              <a:normAutofit fontScale="100000" lnSpcReduction="0"/>
            </a:bodyPr>
            <a:lstStyle>
              <a:lvl1pPr defTabSz="1235455">
                <a:defRPr b="1" sz="589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Conference Statement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/>
          <p:nvPr/>
        </p:nvSpPr>
        <p:spPr>
          <a:xfrm>
            <a:off x="3726687" y="1222264"/>
            <a:ext cx="7603746" cy="130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5" tIns="48765" rIns="48765" bIns="48765" anchor="ctr">
            <a:normAutofit fontScale="100000" lnSpcReduction="0"/>
          </a:bodyPr>
          <a:lstStyle>
            <a:lvl1pPr defTabSz="1053388">
              <a:defRPr b="1" sz="6156">
                <a:solidFill>
                  <a:srgbClr val="538135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Discipling the Diaspora</a:t>
            </a:r>
          </a:p>
        </p:txBody>
      </p:sp>
      <p:pic>
        <p:nvPicPr>
          <p:cNvPr id="19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599" y="1222263"/>
            <a:ext cx="2052321" cy="953687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Subtitle 2"/>
          <p:cNvSpPr txBox="1"/>
          <p:nvPr>
            <p:ph type="body" sz="half" idx="1"/>
          </p:nvPr>
        </p:nvSpPr>
        <p:spPr>
          <a:xfrm>
            <a:off x="1625599" y="3593989"/>
            <a:ext cx="9753602" cy="465063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1100"/>
              </a:spcBef>
              <a:defRPr sz="5000">
                <a:solidFill>
                  <a:srgbClr val="A7A7A7"/>
                </a:solidFill>
              </a:defRPr>
            </a:pPr>
            <a:r>
              <a:t>We commit to work together over the next five</a:t>
            </a:r>
            <a:r>
              <a:t> </a:t>
            </a:r>
            <a:r>
              <a:rPr>
                <a:solidFill>
                  <a:srgbClr val="EB7766"/>
                </a:solidFill>
              </a:rPr>
              <a:t>(2023-2028)</a:t>
            </a:r>
            <a:r>
              <a:rPr>
                <a:solidFill>
                  <a:srgbClr val="EB7766"/>
                </a:solidFill>
              </a:rPr>
              <a:t> </a:t>
            </a:r>
            <a:r>
              <a:t>years to:</a:t>
            </a:r>
          </a:p>
          <a:p>
            <a:pPr marL="1031875" indent="-1031875" algn="l">
              <a:spcBef>
                <a:spcPts val="1100"/>
              </a:spcBef>
              <a:buSzPct val="100000"/>
              <a:buAutoNum type="arabicPeriod" startAt="4"/>
              <a:defRPr sz="5000">
                <a:solidFill>
                  <a:srgbClr val="000000"/>
                </a:solidFill>
              </a:defRPr>
            </a:pPr>
            <a:r>
              <a:t>Identify, equip, train and nurture more facilitators and leaders to serve diaspora communities.</a:t>
            </a:r>
          </a:p>
        </p:txBody>
      </p:sp>
      <p:grpSp>
        <p:nvGrpSpPr>
          <p:cNvPr id="200" name="Title 1"/>
          <p:cNvGrpSpPr/>
          <p:nvPr/>
        </p:nvGrpSpPr>
        <p:grpSpPr>
          <a:xfrm>
            <a:off x="1625599" y="2528004"/>
            <a:ext cx="9753602" cy="867147"/>
            <a:chOff x="0" y="-1"/>
            <a:chExt cx="9753600" cy="867146"/>
          </a:xfrm>
        </p:grpSpPr>
        <p:sp>
          <p:nvSpPr>
            <p:cNvPr id="198" name="Rectangle"/>
            <p:cNvSpPr/>
            <p:nvPr/>
          </p:nvSpPr>
          <p:spPr>
            <a:xfrm>
              <a:off x="0" y="-2"/>
              <a:ext cx="9753601" cy="86714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9BBB59"/>
              </a:solidFill>
              <a:prstDash val="solid"/>
              <a:round/>
            </a:ln>
            <a:effectLst/>
          </p:spPr>
          <p:txBody>
            <a:bodyPr wrap="square" lIns="48765" tIns="48765" rIns="48765" bIns="48765" numCol="1" anchor="ctr">
              <a:noAutofit/>
            </a:bodyPr>
            <a:lstStyle/>
            <a:p>
              <a:pPr defTabSz="1300480">
                <a:defRPr sz="6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9" name="Conference Statement"/>
            <p:cNvSpPr txBox="1"/>
            <p:nvPr/>
          </p:nvSpPr>
          <p:spPr>
            <a:xfrm>
              <a:off x="62312" y="13546"/>
              <a:ext cx="9628976" cy="840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5" tIns="48765" rIns="48765" bIns="48765" numCol="1" anchor="ctr">
              <a:normAutofit fontScale="100000" lnSpcReduction="0"/>
            </a:bodyPr>
            <a:lstStyle>
              <a:lvl1pPr defTabSz="1235455">
                <a:defRPr b="1" sz="589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Conference Statement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1"/>
          <p:cNvSpPr txBox="1"/>
          <p:nvPr/>
        </p:nvSpPr>
        <p:spPr>
          <a:xfrm>
            <a:off x="3726687" y="1222264"/>
            <a:ext cx="7603746" cy="130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5" tIns="48765" rIns="48765" bIns="48765" anchor="ctr">
            <a:normAutofit fontScale="100000" lnSpcReduction="0"/>
          </a:bodyPr>
          <a:lstStyle>
            <a:lvl1pPr defTabSz="1053388">
              <a:defRPr b="1" sz="6156">
                <a:solidFill>
                  <a:srgbClr val="538135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Discipling the Diaspora</a:t>
            </a:r>
          </a:p>
        </p:txBody>
      </p:sp>
      <p:pic>
        <p:nvPicPr>
          <p:cNvPr id="20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599" y="1222263"/>
            <a:ext cx="2052321" cy="953687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Subtitle 2"/>
          <p:cNvSpPr txBox="1"/>
          <p:nvPr>
            <p:ph type="body" sz="half" idx="1"/>
          </p:nvPr>
        </p:nvSpPr>
        <p:spPr>
          <a:xfrm>
            <a:off x="1625599" y="3593989"/>
            <a:ext cx="9753602" cy="4650630"/>
          </a:xfrm>
          <a:prstGeom prst="rect">
            <a:avLst/>
          </a:prstGeom>
        </p:spPr>
        <p:txBody>
          <a:bodyPr/>
          <a:lstStyle/>
          <a:p>
            <a:pPr algn="l" defTabSz="1261465">
              <a:spcBef>
                <a:spcPts val="1100"/>
              </a:spcBef>
              <a:defRPr sz="4850">
                <a:solidFill>
                  <a:srgbClr val="A7A7A7"/>
                </a:solidFill>
              </a:defRPr>
            </a:pPr>
            <a:r>
              <a:t>We commit to work together over the next five</a:t>
            </a:r>
            <a:r>
              <a:t> </a:t>
            </a:r>
            <a:r>
              <a:rPr>
                <a:solidFill>
                  <a:srgbClr val="EB7766"/>
                </a:solidFill>
              </a:rPr>
              <a:t>(2023-2028)</a:t>
            </a:r>
            <a:r>
              <a:rPr>
                <a:solidFill>
                  <a:srgbClr val="EB7766"/>
                </a:solidFill>
              </a:rPr>
              <a:t> </a:t>
            </a:r>
            <a:r>
              <a:t>years to:</a:t>
            </a:r>
          </a:p>
          <a:p>
            <a:pPr marL="1000918" indent="-1000918" algn="l" defTabSz="1261465">
              <a:spcBef>
                <a:spcPts val="1100"/>
              </a:spcBef>
              <a:buSzPct val="100000"/>
              <a:buAutoNum type="arabicPeriod" startAt="5"/>
              <a:defRPr sz="4850">
                <a:solidFill>
                  <a:srgbClr val="000000"/>
                </a:solidFill>
              </a:defRPr>
            </a:pPr>
            <a:r>
              <a:t>Work with others to share fruitful practice and recognise learning and training received in other contexts.</a:t>
            </a:r>
          </a:p>
        </p:txBody>
      </p:sp>
      <p:grpSp>
        <p:nvGrpSpPr>
          <p:cNvPr id="207" name="Title 1"/>
          <p:cNvGrpSpPr/>
          <p:nvPr/>
        </p:nvGrpSpPr>
        <p:grpSpPr>
          <a:xfrm>
            <a:off x="1625599" y="2528004"/>
            <a:ext cx="9753602" cy="867147"/>
            <a:chOff x="0" y="-1"/>
            <a:chExt cx="9753600" cy="867146"/>
          </a:xfrm>
        </p:grpSpPr>
        <p:sp>
          <p:nvSpPr>
            <p:cNvPr id="205" name="Rectangle"/>
            <p:cNvSpPr/>
            <p:nvPr/>
          </p:nvSpPr>
          <p:spPr>
            <a:xfrm>
              <a:off x="0" y="-2"/>
              <a:ext cx="9753601" cy="86714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9BBB59"/>
              </a:solidFill>
              <a:prstDash val="solid"/>
              <a:round/>
            </a:ln>
            <a:effectLst/>
          </p:spPr>
          <p:txBody>
            <a:bodyPr wrap="square" lIns="48765" tIns="48765" rIns="48765" bIns="48765" numCol="1" anchor="ctr">
              <a:noAutofit/>
            </a:bodyPr>
            <a:lstStyle/>
            <a:p>
              <a:pPr defTabSz="1300480">
                <a:defRPr sz="6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6" name="Conference Statement"/>
            <p:cNvSpPr txBox="1"/>
            <p:nvPr/>
          </p:nvSpPr>
          <p:spPr>
            <a:xfrm>
              <a:off x="62312" y="13546"/>
              <a:ext cx="9628976" cy="840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5" tIns="48765" rIns="48765" bIns="48765" numCol="1" anchor="ctr">
              <a:normAutofit fontScale="100000" lnSpcReduction="0"/>
            </a:bodyPr>
            <a:lstStyle>
              <a:lvl1pPr defTabSz="1235455">
                <a:defRPr b="1" sz="589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Conference Statement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1"/>
          <p:cNvSpPr txBox="1"/>
          <p:nvPr/>
        </p:nvSpPr>
        <p:spPr>
          <a:xfrm>
            <a:off x="3726687" y="1222264"/>
            <a:ext cx="7603746" cy="130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5" tIns="48765" rIns="48765" bIns="48765" anchor="ctr">
            <a:normAutofit fontScale="100000" lnSpcReduction="0"/>
          </a:bodyPr>
          <a:lstStyle>
            <a:lvl1pPr defTabSz="1053388">
              <a:defRPr b="1" sz="6156">
                <a:solidFill>
                  <a:srgbClr val="538135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Discipling the Diaspora</a:t>
            </a:r>
          </a:p>
        </p:txBody>
      </p:sp>
      <p:pic>
        <p:nvPicPr>
          <p:cNvPr id="21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599" y="1222263"/>
            <a:ext cx="2052321" cy="953687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Subtitle 2"/>
          <p:cNvSpPr txBox="1"/>
          <p:nvPr>
            <p:ph type="body" sz="half" idx="1"/>
          </p:nvPr>
        </p:nvSpPr>
        <p:spPr>
          <a:xfrm>
            <a:off x="1625599" y="3593989"/>
            <a:ext cx="9753602" cy="4650630"/>
          </a:xfrm>
          <a:prstGeom prst="rect">
            <a:avLst/>
          </a:prstGeom>
        </p:spPr>
        <p:txBody>
          <a:bodyPr/>
          <a:lstStyle/>
          <a:p>
            <a:pPr algn="l" defTabSz="1261465">
              <a:spcBef>
                <a:spcPts val="1100"/>
              </a:spcBef>
              <a:defRPr sz="4850">
                <a:solidFill>
                  <a:srgbClr val="A7A7A7"/>
                </a:solidFill>
              </a:defRPr>
            </a:pPr>
            <a:r>
              <a:t>We commit to work together over the next five</a:t>
            </a:r>
            <a:r>
              <a:t> </a:t>
            </a:r>
            <a:r>
              <a:rPr>
                <a:solidFill>
                  <a:srgbClr val="EB7766"/>
                </a:solidFill>
              </a:rPr>
              <a:t>(2023-2028)</a:t>
            </a:r>
            <a:r>
              <a:rPr>
                <a:solidFill>
                  <a:srgbClr val="EB7766"/>
                </a:solidFill>
              </a:rPr>
              <a:t> </a:t>
            </a:r>
            <a:r>
              <a:t>years to:</a:t>
            </a:r>
            <a:endParaRPr>
              <a:solidFill>
                <a:srgbClr val="000000"/>
              </a:solidFill>
            </a:endParaRPr>
          </a:p>
          <a:p>
            <a:pPr marL="1000918" indent="-1000918" algn="l" defTabSz="1261465">
              <a:spcBef>
                <a:spcPts val="1100"/>
              </a:spcBef>
              <a:buSzPct val="100000"/>
              <a:buAutoNum type="arabicPeriod" startAt="1"/>
              <a:defRPr strike="sngStrike" sz="4850">
                <a:solidFill>
                  <a:srgbClr val="000000"/>
                </a:solidFill>
              </a:defRPr>
            </a:pPr>
            <a:r>
              <a:t>Actively support and encourage those with a vision to empower churches in discipling diaspora believers in Asia and beyond.</a:t>
            </a:r>
          </a:p>
        </p:txBody>
      </p:sp>
      <p:grpSp>
        <p:nvGrpSpPr>
          <p:cNvPr id="214" name="Title 1"/>
          <p:cNvGrpSpPr/>
          <p:nvPr/>
        </p:nvGrpSpPr>
        <p:grpSpPr>
          <a:xfrm>
            <a:off x="1625599" y="2528004"/>
            <a:ext cx="9753602" cy="867147"/>
            <a:chOff x="0" y="-1"/>
            <a:chExt cx="9753600" cy="867146"/>
          </a:xfrm>
        </p:grpSpPr>
        <p:sp>
          <p:nvSpPr>
            <p:cNvPr id="212" name="Rectangle"/>
            <p:cNvSpPr/>
            <p:nvPr/>
          </p:nvSpPr>
          <p:spPr>
            <a:xfrm>
              <a:off x="0" y="-2"/>
              <a:ext cx="9753601" cy="86714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9BBB59"/>
              </a:solidFill>
              <a:prstDash val="solid"/>
              <a:round/>
            </a:ln>
            <a:effectLst/>
          </p:spPr>
          <p:txBody>
            <a:bodyPr wrap="square" lIns="48765" tIns="48765" rIns="48765" bIns="48765" numCol="1" anchor="ctr">
              <a:noAutofit/>
            </a:bodyPr>
            <a:lstStyle/>
            <a:p>
              <a:pPr defTabSz="1300480">
                <a:defRPr sz="6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3" name="Conference Statement"/>
            <p:cNvSpPr txBox="1"/>
            <p:nvPr/>
          </p:nvSpPr>
          <p:spPr>
            <a:xfrm>
              <a:off x="62312" y="13546"/>
              <a:ext cx="9628976" cy="840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5" tIns="48765" rIns="48765" bIns="48765" numCol="1" anchor="ctr">
              <a:normAutofit fontScale="100000" lnSpcReduction="0"/>
            </a:bodyPr>
            <a:lstStyle>
              <a:lvl1pPr defTabSz="1235455">
                <a:defRPr b="1" sz="589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Conference Statement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itle 1"/>
          <p:cNvSpPr txBox="1"/>
          <p:nvPr/>
        </p:nvSpPr>
        <p:spPr>
          <a:xfrm>
            <a:off x="3726687" y="1222264"/>
            <a:ext cx="7603746" cy="130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5" tIns="48765" rIns="48765" bIns="48765" anchor="ctr">
            <a:normAutofit fontScale="100000" lnSpcReduction="0"/>
          </a:bodyPr>
          <a:lstStyle>
            <a:lvl1pPr defTabSz="1053388">
              <a:defRPr b="1" sz="6156">
                <a:solidFill>
                  <a:srgbClr val="538135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Discipling the Diaspora</a:t>
            </a:r>
          </a:p>
        </p:txBody>
      </p:sp>
      <p:pic>
        <p:nvPicPr>
          <p:cNvPr id="21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599" y="1222263"/>
            <a:ext cx="2052321" cy="953687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Subtitle 2"/>
          <p:cNvSpPr txBox="1"/>
          <p:nvPr>
            <p:ph type="body" sz="half" idx="1"/>
          </p:nvPr>
        </p:nvSpPr>
        <p:spPr>
          <a:xfrm>
            <a:off x="1625599" y="3593989"/>
            <a:ext cx="9753602" cy="4650630"/>
          </a:xfrm>
          <a:prstGeom prst="rect">
            <a:avLst/>
          </a:prstGeom>
        </p:spPr>
        <p:txBody>
          <a:bodyPr/>
          <a:lstStyle/>
          <a:p>
            <a:pPr algn="l" defTabSz="1261465">
              <a:spcBef>
                <a:spcPts val="1100"/>
              </a:spcBef>
              <a:defRPr sz="4850">
                <a:solidFill>
                  <a:srgbClr val="A7A7A7"/>
                </a:solidFill>
              </a:defRPr>
            </a:pPr>
            <a:r>
              <a:t>We commit to work together over the next five </a:t>
            </a:r>
            <a:r>
              <a:rPr>
                <a:solidFill>
                  <a:srgbClr val="EB7766"/>
                </a:solidFill>
              </a:rPr>
              <a:t>(2023-2028) </a:t>
            </a:r>
            <a:r>
              <a:t>years to:</a:t>
            </a:r>
            <a:endParaRPr>
              <a:solidFill>
                <a:srgbClr val="000000"/>
              </a:solidFill>
            </a:endParaRPr>
          </a:p>
          <a:p>
            <a:pPr marL="1000918" indent="-1000918" algn="l" defTabSz="1261465">
              <a:spcBef>
                <a:spcPts val="1100"/>
              </a:spcBef>
              <a:buSzPct val="100000"/>
              <a:buAutoNum type="arabicPeriod" startAt="2"/>
              <a:defRPr strike="sngStrike" sz="4850">
                <a:solidFill>
                  <a:srgbClr val="000000"/>
                </a:solidFill>
              </a:defRPr>
            </a:pPr>
            <a:r>
              <a:t>Make discipleship and leadership resources available to those who wish to use them for group learning in local churches.</a:t>
            </a:r>
          </a:p>
        </p:txBody>
      </p:sp>
      <p:grpSp>
        <p:nvGrpSpPr>
          <p:cNvPr id="221" name="Title 1"/>
          <p:cNvGrpSpPr/>
          <p:nvPr/>
        </p:nvGrpSpPr>
        <p:grpSpPr>
          <a:xfrm>
            <a:off x="1625599" y="2528004"/>
            <a:ext cx="9753602" cy="867147"/>
            <a:chOff x="0" y="-1"/>
            <a:chExt cx="9753600" cy="867146"/>
          </a:xfrm>
        </p:grpSpPr>
        <p:sp>
          <p:nvSpPr>
            <p:cNvPr id="219" name="Rectangle"/>
            <p:cNvSpPr/>
            <p:nvPr/>
          </p:nvSpPr>
          <p:spPr>
            <a:xfrm>
              <a:off x="0" y="-2"/>
              <a:ext cx="9753601" cy="86714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9BBB59"/>
              </a:solidFill>
              <a:prstDash val="solid"/>
              <a:round/>
            </a:ln>
            <a:effectLst/>
          </p:spPr>
          <p:txBody>
            <a:bodyPr wrap="square" lIns="48765" tIns="48765" rIns="48765" bIns="48765" numCol="1" anchor="ctr">
              <a:noAutofit/>
            </a:bodyPr>
            <a:lstStyle/>
            <a:p>
              <a:pPr defTabSz="1300480">
                <a:defRPr sz="6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0" name="Conference Statement"/>
            <p:cNvSpPr txBox="1"/>
            <p:nvPr/>
          </p:nvSpPr>
          <p:spPr>
            <a:xfrm>
              <a:off x="62312" y="13546"/>
              <a:ext cx="9628976" cy="840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5" tIns="48765" rIns="48765" bIns="48765" numCol="1" anchor="ctr">
              <a:normAutofit fontScale="100000" lnSpcReduction="0"/>
            </a:bodyPr>
            <a:lstStyle>
              <a:lvl1pPr defTabSz="1235455">
                <a:defRPr b="1" sz="589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Conference Statement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