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2" d="100"/>
          <a:sy n="32" d="100"/>
        </p:scale>
        <p:origin x="1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hyperlink" Target="mailto:mark@mongoliawoods.com"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What are obstacles to practical tasks in your context?"/>
          <p:cNvSpPr txBox="1">
            <a:spLocks noGrp="1"/>
          </p:cNvSpPr>
          <p:nvPr>
            <p:ph type="body" idx="1"/>
          </p:nvPr>
        </p:nvSpPr>
        <p:spPr>
          <a:xfrm>
            <a:off x="1206500" y="1075927"/>
            <a:ext cx="21971000" cy="11136374"/>
          </a:xfrm>
          <a:prstGeom prst="rect">
            <a:avLst/>
          </a:prstGeom>
        </p:spPr>
        <p:txBody>
          <a:bodyPr>
            <a:normAutofit fontScale="92500" lnSpcReduction="20000"/>
          </a:bodyPr>
          <a:lstStyle>
            <a:lvl1pPr defTabSz="2023821">
              <a:defRPr sz="20750" spc="-207"/>
            </a:lvl1pPr>
          </a:lstStyle>
          <a:p>
            <a:r>
              <a:rPr lang="ru-RU" dirty="0"/>
              <a:t>Что является препятствием для выполнения практических задач в вашем контексте</a:t>
            </a:r>
            <a:r>
              <a:rPr dirty="0"/>
              <a: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2"/>
          <a:stretch>
            <a:fillRect/>
          </a:stretch>
        </p:blipFill>
        <p:spPr>
          <a:xfrm>
            <a:off x="-41831" y="2878887"/>
            <a:ext cx="24121280" cy="892068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2"/>
          <a:stretch>
            <a:fillRect/>
          </a:stretch>
        </p:blipFill>
        <p:spPr>
          <a:xfrm>
            <a:off x="127000" y="635000"/>
            <a:ext cx="24384000" cy="12700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John is leading a small group study of SEAN material. His students come from different churches and some are church leaders and very active in their churches but others are not active. They have been studying how to lead Bible studies and focusing on fac"/>
          <p:cNvSpPr txBox="1">
            <a:spLocks noGrp="1"/>
          </p:cNvSpPr>
          <p:nvPr>
            <p:ph type="body" idx="1"/>
          </p:nvPr>
        </p:nvSpPr>
        <p:spPr>
          <a:xfrm>
            <a:off x="1206500" y="732712"/>
            <a:ext cx="21971000" cy="12475509"/>
          </a:xfrm>
          <a:prstGeom prst="rect">
            <a:avLst/>
          </a:prstGeom>
        </p:spPr>
        <p:txBody>
          <a:bodyPr>
            <a:noAutofit/>
          </a:bodyPr>
          <a:lstStyle/>
          <a:p>
            <a:pPr algn="l" defTabSz="1414236">
              <a:lnSpc>
                <a:spcPct val="100000"/>
              </a:lnSpc>
              <a:defRPr sz="6728" spc="-134"/>
            </a:pPr>
            <a:r>
              <a:rPr lang="en-US" sz="6200" dirty="0" err="1">
                <a:effectLst/>
                <a:latin typeface="Times New Roman" panose="02020603050405020304" pitchFamily="18" charset="0"/>
                <a:ea typeface="Arial Unicode MS"/>
              </a:rPr>
              <a:t>Джон</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руководит</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небольшой</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группой</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изучающей</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материалы</a:t>
            </a:r>
            <a:r>
              <a:rPr lang="en-US" sz="6200" dirty="0">
                <a:effectLst/>
                <a:latin typeface="Times New Roman" panose="02020603050405020304" pitchFamily="18" charset="0"/>
                <a:ea typeface="Arial Unicode MS"/>
              </a:rPr>
              <a:t> SEAN. </a:t>
            </a:r>
            <a:r>
              <a:rPr lang="en-US" sz="6200" dirty="0" err="1">
                <a:effectLst/>
                <a:latin typeface="Times New Roman" panose="02020603050405020304" pitchFamily="18" charset="0"/>
                <a:ea typeface="Arial Unicode MS"/>
              </a:rPr>
              <a:t>Его</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ученики</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из</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разных</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церквей</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некоторые</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из</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них</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являются</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церковными</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лидерами</a:t>
            </a:r>
            <a:r>
              <a:rPr lang="en-US" sz="6200" dirty="0">
                <a:effectLst/>
                <a:latin typeface="Times New Roman" panose="02020603050405020304" pitchFamily="18" charset="0"/>
                <a:ea typeface="Arial Unicode MS"/>
              </a:rPr>
              <a:t> и </a:t>
            </a:r>
            <a:r>
              <a:rPr lang="en-US" sz="6200" dirty="0" err="1">
                <a:effectLst/>
                <a:latin typeface="Times New Roman" panose="02020603050405020304" pitchFamily="18" charset="0"/>
                <a:ea typeface="Arial Unicode MS"/>
              </a:rPr>
              <a:t>очень</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активны</a:t>
            </a:r>
            <a:r>
              <a:rPr lang="en-US" sz="6200" dirty="0">
                <a:effectLst/>
                <a:latin typeface="Times New Roman" panose="02020603050405020304" pitchFamily="18" charset="0"/>
                <a:ea typeface="Arial Unicode MS"/>
              </a:rPr>
              <a:t> в </a:t>
            </a:r>
            <a:r>
              <a:rPr lang="en-US" sz="6200" dirty="0" err="1">
                <a:effectLst/>
                <a:latin typeface="Times New Roman" panose="02020603050405020304" pitchFamily="18" charset="0"/>
                <a:ea typeface="Arial Unicode MS"/>
              </a:rPr>
              <a:t>своих</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церквях</a:t>
            </a:r>
            <a:r>
              <a:rPr lang="en-US" sz="6200" dirty="0">
                <a:effectLst/>
                <a:latin typeface="Times New Roman" panose="02020603050405020304" pitchFamily="18" charset="0"/>
                <a:ea typeface="Arial Unicode MS"/>
              </a:rPr>
              <a:t>, а </a:t>
            </a:r>
            <a:r>
              <a:rPr lang="en-US" sz="6200" dirty="0" err="1">
                <a:effectLst/>
                <a:latin typeface="Times New Roman" panose="02020603050405020304" pitchFamily="18" charset="0"/>
                <a:ea typeface="Arial Unicode MS"/>
              </a:rPr>
              <a:t>другие</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не</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активны</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Они</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изучали</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как</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проводить</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изучения</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Библии</a:t>
            </a:r>
            <a:r>
              <a:rPr lang="en-US" sz="6200" dirty="0">
                <a:effectLst/>
                <a:latin typeface="Times New Roman" panose="02020603050405020304" pitchFamily="18" charset="0"/>
                <a:ea typeface="Arial Unicode MS"/>
              </a:rPr>
              <a:t>, и </a:t>
            </a:r>
            <a:r>
              <a:rPr lang="en-US" sz="6200" dirty="0" err="1">
                <a:effectLst/>
                <a:latin typeface="Times New Roman" panose="02020603050405020304" pitchFamily="18" charset="0"/>
                <a:ea typeface="Arial Unicode MS"/>
              </a:rPr>
              <a:t>сосредотачивались</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на</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том</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чтобы</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помогать</a:t>
            </a:r>
            <a:r>
              <a:rPr lang="en-US" sz="6200" dirty="0">
                <a:effectLst/>
                <a:latin typeface="Times New Roman" panose="02020603050405020304" pitchFamily="18" charset="0"/>
                <a:ea typeface="Arial Unicode MS"/>
              </a:rPr>
              <a:t> и </a:t>
            </a:r>
            <a:r>
              <a:rPr lang="en-US" sz="6200" dirty="0" err="1">
                <a:effectLst/>
                <a:latin typeface="Times New Roman" panose="02020603050405020304" pitchFamily="18" charset="0"/>
                <a:ea typeface="Arial Unicode MS"/>
              </a:rPr>
              <a:t>вовлекать</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всех</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участников</a:t>
            </a:r>
            <a:r>
              <a:rPr lang="en-US" sz="6200" dirty="0">
                <a:effectLst/>
                <a:latin typeface="Times New Roman" panose="02020603050405020304" pitchFamily="18" charset="0"/>
                <a:ea typeface="Arial Unicode MS"/>
              </a:rPr>
              <a:t>.</a:t>
            </a:r>
            <a:br>
              <a:rPr lang="en-US" sz="6200" dirty="0">
                <a:effectLst/>
                <a:latin typeface="Times New Roman" panose="02020603050405020304" pitchFamily="18" charset="0"/>
                <a:ea typeface="Arial Unicode MS"/>
              </a:rPr>
            </a:br>
            <a:r>
              <a:rPr lang="en-US" sz="6200" dirty="0" err="1">
                <a:effectLst/>
                <a:latin typeface="Times New Roman" panose="02020603050405020304" pitchFamily="18" charset="0"/>
                <a:ea typeface="Arial Unicode MS"/>
              </a:rPr>
              <a:t>Практическое</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задание</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состоит</a:t>
            </a:r>
            <a:r>
              <a:rPr lang="en-US" sz="6200" dirty="0">
                <a:effectLst/>
                <a:latin typeface="Times New Roman" panose="02020603050405020304" pitchFamily="18" charset="0"/>
                <a:ea typeface="Arial Unicode MS"/>
              </a:rPr>
              <a:t> в </a:t>
            </a:r>
            <a:r>
              <a:rPr lang="en-US" sz="6200" dirty="0" err="1">
                <a:effectLst/>
                <a:latin typeface="Times New Roman" panose="02020603050405020304" pitchFamily="18" charset="0"/>
                <a:ea typeface="Arial Unicode MS"/>
              </a:rPr>
              <a:t>том</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чтобы</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студенты</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провели</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изучение</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Библии</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или</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урок</a:t>
            </a:r>
            <a:r>
              <a:rPr lang="en-US" sz="6200" dirty="0">
                <a:effectLst/>
                <a:latin typeface="Times New Roman" panose="02020603050405020304" pitchFamily="18" charset="0"/>
                <a:ea typeface="Arial Unicode MS"/>
              </a:rPr>
              <a:t> о </a:t>
            </a:r>
            <a:r>
              <a:rPr lang="en-US" sz="6200" dirty="0" err="1">
                <a:effectLst/>
                <a:latin typeface="Times New Roman" panose="02020603050405020304" pitchFamily="18" charset="0"/>
                <a:ea typeface="Arial Unicode MS"/>
              </a:rPr>
              <a:t>плодах</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Духа</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Гал</a:t>
            </a:r>
            <a:r>
              <a:rPr lang="en-US" sz="6200" dirty="0">
                <a:effectLst/>
                <a:latin typeface="Times New Roman" panose="02020603050405020304" pitchFamily="18" charset="0"/>
                <a:ea typeface="Arial Unicode MS"/>
              </a:rPr>
              <a:t>. 5:22-23). </a:t>
            </a:r>
            <a:r>
              <a:rPr lang="en-US" sz="6200" dirty="0" err="1">
                <a:effectLst/>
                <a:latin typeface="Times New Roman" panose="02020603050405020304" pitchFamily="18" charset="0"/>
                <a:ea typeface="Arial Unicode MS"/>
              </a:rPr>
              <a:t>Джон</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хочет</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чтобы</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его</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ученики</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становились</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лучше</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но</a:t>
            </a:r>
            <a:r>
              <a:rPr lang="en-US" sz="6200" dirty="0">
                <a:effectLst/>
                <a:latin typeface="Times New Roman" panose="02020603050405020304" pitchFamily="18" charset="0"/>
                <a:ea typeface="Arial Unicode MS"/>
              </a:rPr>
              <a:t> с </a:t>
            </a:r>
            <a:r>
              <a:rPr lang="en-US" sz="6200" dirty="0" err="1">
                <a:effectLst/>
                <a:latin typeface="Times New Roman" panose="02020603050405020304" pitchFamily="18" charset="0"/>
                <a:ea typeface="Arial Unicode MS"/>
              </a:rPr>
              <a:t>трудом</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оценивает</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их</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практические</a:t>
            </a:r>
            <a:r>
              <a:rPr lang="en-US" sz="6200" dirty="0">
                <a:effectLst/>
                <a:latin typeface="Times New Roman" panose="02020603050405020304" pitchFamily="18" charset="0"/>
                <a:ea typeface="Arial Unicode MS"/>
              </a:rPr>
              <a:t> </a:t>
            </a:r>
            <a:r>
              <a:rPr lang="en-US" sz="6200" dirty="0" err="1">
                <a:effectLst/>
                <a:latin typeface="Times New Roman" panose="02020603050405020304" pitchFamily="18" charset="0"/>
                <a:ea typeface="Arial Unicode MS"/>
              </a:rPr>
              <a:t>задания</a:t>
            </a:r>
            <a:r>
              <a:rPr lang="en-US" sz="6200" dirty="0">
                <a:effectLst/>
                <a:latin typeface="Times New Roman" panose="02020603050405020304" pitchFamily="18" charset="0"/>
                <a:ea typeface="Arial Unicode MS"/>
              </a:rPr>
              <a:t>.</a:t>
            </a:r>
            <a:br>
              <a:rPr lang="en-US" sz="6200" dirty="0">
                <a:effectLst/>
                <a:latin typeface="Times New Roman" panose="02020603050405020304" pitchFamily="18" charset="0"/>
                <a:ea typeface="Arial Unicode MS"/>
              </a:rPr>
            </a:br>
            <a:r>
              <a:rPr lang="en-US" sz="6200" b="1" dirty="0" err="1">
                <a:effectLst/>
                <a:latin typeface="Times New Roman" panose="02020603050405020304" pitchFamily="18" charset="0"/>
                <a:ea typeface="Arial Unicode MS"/>
              </a:rPr>
              <a:t>Помогите</a:t>
            </a:r>
            <a:r>
              <a:rPr lang="en-US" sz="6200" b="1" dirty="0">
                <a:effectLst/>
                <a:latin typeface="Times New Roman" panose="02020603050405020304" pitchFamily="18" charset="0"/>
                <a:ea typeface="Arial Unicode MS"/>
              </a:rPr>
              <a:t> </a:t>
            </a:r>
            <a:r>
              <a:rPr lang="en-US" sz="6200" b="1" dirty="0" err="1">
                <a:effectLst/>
                <a:latin typeface="Times New Roman" panose="02020603050405020304" pitchFamily="18" charset="0"/>
                <a:ea typeface="Arial Unicode MS"/>
              </a:rPr>
              <a:t>Джону</a:t>
            </a:r>
            <a:r>
              <a:rPr lang="en-US" sz="6200" b="1" dirty="0">
                <a:effectLst/>
                <a:latin typeface="Times New Roman" panose="02020603050405020304" pitchFamily="18" charset="0"/>
                <a:ea typeface="Arial Unicode MS"/>
              </a:rPr>
              <a:t> </a:t>
            </a:r>
            <a:r>
              <a:rPr lang="en-US" sz="6200" b="1" dirty="0" err="1">
                <a:effectLst/>
                <a:latin typeface="Times New Roman" panose="02020603050405020304" pitchFamily="18" charset="0"/>
                <a:ea typeface="Arial Unicode MS"/>
              </a:rPr>
              <a:t>составить</a:t>
            </a:r>
            <a:r>
              <a:rPr lang="en-US" sz="6200" b="1" dirty="0">
                <a:effectLst/>
                <a:latin typeface="Times New Roman" panose="02020603050405020304" pitchFamily="18" charset="0"/>
                <a:ea typeface="Arial Unicode MS"/>
              </a:rPr>
              <a:t> </a:t>
            </a:r>
            <a:r>
              <a:rPr lang="en-US" sz="6200" b="1" dirty="0" err="1">
                <a:effectLst/>
                <a:latin typeface="Times New Roman" panose="02020603050405020304" pitchFamily="18" charset="0"/>
                <a:ea typeface="Arial Unicode MS"/>
              </a:rPr>
              <a:t>оценку</a:t>
            </a:r>
            <a:r>
              <a:rPr lang="en-US" sz="6200" b="1" dirty="0">
                <a:effectLst/>
                <a:latin typeface="Times New Roman" panose="02020603050405020304" pitchFamily="18" charset="0"/>
                <a:ea typeface="Arial Unicode MS"/>
              </a:rPr>
              <a:t> </a:t>
            </a:r>
            <a:r>
              <a:rPr lang="en-US" sz="6200" b="1" dirty="0" err="1">
                <a:effectLst/>
                <a:latin typeface="Times New Roman" panose="02020603050405020304" pitchFamily="18" charset="0"/>
                <a:ea typeface="Arial Unicode MS"/>
              </a:rPr>
              <a:t>для</a:t>
            </a:r>
            <a:r>
              <a:rPr lang="en-US" sz="6200" b="1" dirty="0">
                <a:effectLst/>
                <a:latin typeface="Times New Roman" panose="02020603050405020304" pitchFamily="18" charset="0"/>
                <a:ea typeface="Arial Unicode MS"/>
              </a:rPr>
              <a:t> </a:t>
            </a:r>
            <a:r>
              <a:rPr lang="en-US" sz="6200" b="1" dirty="0" err="1">
                <a:effectLst/>
                <a:latin typeface="Times New Roman" panose="02020603050405020304" pitchFamily="18" charset="0"/>
                <a:ea typeface="Arial Unicode MS"/>
              </a:rPr>
              <a:t>этого</a:t>
            </a:r>
            <a:r>
              <a:rPr lang="en-US" sz="6200" b="1" dirty="0">
                <a:effectLst/>
                <a:latin typeface="Times New Roman" panose="02020603050405020304" pitchFamily="18" charset="0"/>
                <a:ea typeface="Arial Unicode MS"/>
              </a:rPr>
              <a:t> </a:t>
            </a:r>
            <a:r>
              <a:rPr lang="en-US" sz="6200" b="1" dirty="0" err="1">
                <a:effectLst/>
                <a:latin typeface="Times New Roman" panose="02020603050405020304" pitchFamily="18" charset="0"/>
                <a:ea typeface="Arial Unicode MS"/>
              </a:rPr>
              <a:t>практического</a:t>
            </a:r>
            <a:r>
              <a:rPr lang="en-US" sz="6200" b="1" dirty="0">
                <a:effectLst/>
                <a:latin typeface="Times New Roman" panose="02020603050405020304" pitchFamily="18" charset="0"/>
                <a:ea typeface="Arial Unicode MS"/>
              </a:rPr>
              <a:t> </a:t>
            </a:r>
            <a:r>
              <a:rPr lang="en-US" sz="6200" b="1" dirty="0" err="1">
                <a:effectLst/>
                <a:latin typeface="Times New Roman" panose="02020603050405020304" pitchFamily="18" charset="0"/>
                <a:ea typeface="Arial Unicode MS"/>
              </a:rPr>
              <a:t>задания</a:t>
            </a:r>
            <a:r>
              <a:rPr lang="en-US" sz="6200" b="1" dirty="0">
                <a:effectLst/>
                <a:latin typeface="Times New Roman" panose="02020603050405020304" pitchFamily="18" charset="0"/>
                <a:ea typeface="Arial Unicode MS"/>
              </a:rPr>
              <a:t>.</a:t>
            </a:r>
            <a:r>
              <a:rPr sz="6200" b="1" dirty="0">
                <a:latin typeface="+mn-lt"/>
                <a:ea typeface="+mn-ea"/>
                <a:cs typeface="+mn-cs"/>
                <a:sym typeface="Helvetica Neue"/>
              </a:rPr>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How will you help John?"/>
          <p:cNvSpPr txBox="1">
            <a:spLocks noGrp="1"/>
          </p:cNvSpPr>
          <p:nvPr>
            <p:ph type="body" sz="half" idx="1"/>
          </p:nvPr>
        </p:nvSpPr>
        <p:spPr>
          <a:prstGeom prst="rect">
            <a:avLst/>
          </a:prstGeom>
        </p:spPr>
        <p:txBody>
          <a:bodyPr/>
          <a:lstStyle>
            <a:lvl1pPr>
              <a:defRPr sz="15000" b="1" spc="-300">
                <a:latin typeface="+mn-lt"/>
                <a:ea typeface="+mn-ea"/>
                <a:cs typeface="+mn-cs"/>
                <a:sym typeface="Helvetica Neue"/>
              </a:defRPr>
            </a:lvl1pPr>
          </a:lstStyle>
          <a:p>
            <a:r>
              <a:rPr lang="ru-RU" dirty="0"/>
              <a:t>Как вы поможете Джону</a:t>
            </a:r>
            <a:r>
              <a:rPr dirty="0"/>
              <a:t>?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What comes to mind with:…"/>
          <p:cNvSpPr txBox="1">
            <a:spLocks noGrp="1"/>
          </p:cNvSpPr>
          <p:nvPr>
            <p:ph type="body" idx="1"/>
          </p:nvPr>
        </p:nvSpPr>
        <p:spPr>
          <a:xfrm>
            <a:off x="1206500" y="1075927"/>
            <a:ext cx="21971000" cy="9914508"/>
          </a:xfrm>
          <a:prstGeom prst="rect">
            <a:avLst/>
          </a:prstGeom>
        </p:spPr>
        <p:txBody>
          <a:bodyPr>
            <a:normAutofit lnSpcReduction="10000"/>
          </a:bodyPr>
          <a:lstStyle/>
          <a:p>
            <a:pPr defTabSz="1463003">
              <a:defRPr sz="15000" spc="-150"/>
            </a:pPr>
            <a:r>
              <a:rPr lang="ru-RU" dirty="0"/>
              <a:t>Что вам приходит на ум, когда вы читаете</a:t>
            </a:r>
            <a:r>
              <a:rPr dirty="0"/>
              <a:t>:</a:t>
            </a:r>
          </a:p>
          <a:p>
            <a:pPr marL="137160" indent="-137160" algn="l" defTabSz="1463003">
              <a:buSzPct val="100000"/>
              <a:buChar char="•"/>
              <a:defRPr sz="15000" spc="-150"/>
            </a:pPr>
            <a:r>
              <a:rPr lang="ru-RU" dirty="0"/>
              <a:t>Оценивание</a:t>
            </a:r>
            <a:r>
              <a:rPr dirty="0"/>
              <a:t>?</a:t>
            </a:r>
          </a:p>
          <a:p>
            <a:pPr marL="137160" indent="-137160" algn="l" defTabSz="1463003">
              <a:buSzPct val="100000"/>
              <a:buChar char="•"/>
              <a:defRPr sz="15000" spc="-150"/>
            </a:pPr>
            <a:r>
              <a:rPr lang="ru-RU" dirty="0"/>
              <a:t>Определение качества</a:t>
            </a:r>
            <a:r>
              <a:rPr dirty="0"/>
              <a:t>?</a:t>
            </a:r>
          </a:p>
          <a:p>
            <a:pPr marL="137160" indent="-137160" algn="l" defTabSz="1463003">
              <a:buSzPct val="100000"/>
              <a:buChar char="•"/>
              <a:defRPr sz="15000" spc="-150"/>
            </a:pPr>
            <a:r>
              <a:rPr lang="ru-RU" dirty="0"/>
              <a:t>Другие термины</a:t>
            </a:r>
            <a:r>
              <a:rPr dirty="0"/>
              <a: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bowl of salad with fried rice, boiled eggs, and chopsticks" descr="bowl of salad with fried rice, boiled eggs, and chopsticks"/>
          <p:cNvPicPr>
            <a:picLocks noGrp="1" noChangeAspect="1"/>
          </p:cNvPicPr>
          <p:nvPr>
            <p:ph type="pic" idx="21"/>
          </p:nvPr>
        </p:nvPicPr>
        <p:blipFill>
          <a:blip r:embed="rId2"/>
          <a:srcRect l="2777" r="2777"/>
          <a:stretch>
            <a:fillRect/>
          </a:stretch>
        </p:blipFill>
        <p:spPr>
          <a:xfrm>
            <a:off x="0" y="0"/>
            <a:ext cx="24384000" cy="1371600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bowl of salad with fried rice, boiled eggs, and chopsticks" descr="bowl of salad with fried rice, boiled eggs, and chopsticks"/>
          <p:cNvPicPr>
            <a:picLocks noGrp="1" noChangeAspect="1"/>
          </p:cNvPicPr>
          <p:nvPr>
            <p:ph type="pic" idx="21"/>
          </p:nvPr>
        </p:nvPicPr>
        <p:blipFill>
          <a:blip r:embed="rId2"/>
          <a:srcRect t="1513" b="1513"/>
          <a:stretch>
            <a:fillRect/>
          </a:stretch>
        </p:blipFill>
        <p:spPr>
          <a:xfrm>
            <a:off x="5119882" y="0"/>
            <a:ext cx="14144236" cy="1371600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What is assessment?"/>
          <p:cNvSpPr txBox="1">
            <a:spLocks noGrp="1"/>
          </p:cNvSpPr>
          <p:nvPr>
            <p:ph type="body" idx="1"/>
          </p:nvPr>
        </p:nvSpPr>
        <p:spPr>
          <a:xfrm>
            <a:off x="1206500" y="1075927"/>
            <a:ext cx="21971000" cy="9303112"/>
          </a:xfrm>
          <a:prstGeom prst="rect">
            <a:avLst/>
          </a:prstGeom>
        </p:spPr>
        <p:txBody>
          <a:bodyPr/>
          <a:lstStyle/>
          <a:p>
            <a:r>
              <a:rPr lang="ru-RU" dirty="0"/>
              <a:t>Что такое оценивание</a:t>
            </a:r>
            <a:r>
              <a:rPr dirty="0"/>
              <a: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Why do we assess?"/>
          <p:cNvSpPr txBox="1">
            <a:spLocks noGrp="1"/>
          </p:cNvSpPr>
          <p:nvPr>
            <p:ph type="body" idx="1"/>
          </p:nvPr>
        </p:nvSpPr>
        <p:spPr>
          <a:xfrm>
            <a:off x="1206500" y="1075927"/>
            <a:ext cx="21971000" cy="9408452"/>
          </a:xfrm>
          <a:prstGeom prst="rect">
            <a:avLst/>
          </a:prstGeom>
        </p:spPr>
        <p:txBody>
          <a:bodyPr/>
          <a:lstStyle/>
          <a:p>
            <a:r>
              <a:rPr lang="ru-RU" dirty="0"/>
              <a:t>Для чего мы оцениваем</a:t>
            </a:r>
            <a:r>
              <a:rPr dirty="0"/>
              <a: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bowl of salad with fried rice, boiled eggs, and chopsticks" descr="bowl of salad with fried rice, boiled eggs, and chopsticks"/>
          <p:cNvPicPr>
            <a:picLocks noGrp="1" noChangeAspect="1"/>
          </p:cNvPicPr>
          <p:nvPr>
            <p:ph type="pic" idx="21"/>
          </p:nvPr>
        </p:nvPicPr>
        <p:blipFill>
          <a:blip r:embed="rId2"/>
          <a:srcRect/>
          <a:stretch>
            <a:fillRect/>
          </a:stretch>
        </p:blipFill>
        <p:spPr>
          <a:xfrm>
            <a:off x="11930521" y="4193"/>
            <a:ext cx="9571642" cy="13711807"/>
          </a:xfrm>
          <a:prstGeom prst="rect">
            <a:avLst/>
          </a:prstGeom>
        </p:spPr>
      </p:pic>
      <p:sp>
        <p:nvSpPr>
          <p:cNvPr id="2" name="TextBox 1">
            <a:extLst>
              <a:ext uri="{FF2B5EF4-FFF2-40B4-BE49-F238E27FC236}">
                <a16:creationId xmlns:a16="http://schemas.microsoft.com/office/drawing/2014/main" id="{D70717BC-6900-77F8-45E8-AA2929A5FF56}"/>
              </a:ext>
            </a:extLst>
          </p:cNvPr>
          <p:cNvSpPr txBox="1"/>
          <p:nvPr/>
        </p:nvSpPr>
        <p:spPr>
          <a:xfrm>
            <a:off x="2881837" y="538927"/>
            <a:ext cx="9571641"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ru-RU" sz="8000" b="1" i="0" u="none" strike="noStrike" cap="none" spc="0" normalizeH="0" baseline="0" dirty="0">
                <a:ln>
                  <a:noFill/>
                </a:ln>
                <a:solidFill>
                  <a:srgbClr val="5E5E5E"/>
                </a:solidFill>
                <a:effectLst/>
                <a:uFillTx/>
                <a:latin typeface="+mn-lt"/>
                <a:ea typeface="+mn-ea"/>
                <a:cs typeface="+mn-cs"/>
                <a:sym typeface="Helvetica Neue"/>
              </a:rPr>
              <a:t>Прицеливайся!</a:t>
            </a:r>
          </a:p>
        </p:txBody>
      </p:sp>
      <p:sp>
        <p:nvSpPr>
          <p:cNvPr id="3" name="TextBox 2">
            <a:extLst>
              <a:ext uri="{FF2B5EF4-FFF2-40B4-BE49-F238E27FC236}">
                <a16:creationId xmlns:a16="http://schemas.microsoft.com/office/drawing/2014/main" id="{AEF47C21-191A-5C6D-470D-076A08EE2F8F}"/>
              </a:ext>
            </a:extLst>
          </p:cNvPr>
          <p:cNvSpPr txBox="1"/>
          <p:nvPr/>
        </p:nvSpPr>
        <p:spPr>
          <a:xfrm>
            <a:off x="662152" y="7688391"/>
            <a:ext cx="11529848" cy="54886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ru-RU" sz="7000" b="1" i="0" u="none" strike="noStrike" cap="none" spc="0" normalizeH="0" baseline="0" dirty="0">
                <a:ln>
                  <a:noFill/>
                </a:ln>
                <a:solidFill>
                  <a:srgbClr val="5E5E5E"/>
                </a:solidFill>
                <a:effectLst/>
                <a:uFillTx/>
                <a:latin typeface="+mn-lt"/>
                <a:ea typeface="+mn-ea"/>
                <a:cs typeface="+mn-cs"/>
                <a:sym typeface="Helvetica Neue"/>
              </a:rPr>
              <a:t>Иногда мы учим, не имея мишени! Затем торопимся переставить мишень туда, куда стрела полетела!</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What is assessment?Why do we do it?"/>
          <p:cNvSpPr txBox="1">
            <a:spLocks noGrp="1"/>
          </p:cNvSpPr>
          <p:nvPr>
            <p:ph type="body" idx="1"/>
          </p:nvPr>
        </p:nvSpPr>
        <p:spPr>
          <a:xfrm>
            <a:off x="1206500" y="1075927"/>
            <a:ext cx="21971000" cy="10773980"/>
          </a:xfrm>
          <a:prstGeom prst="rect">
            <a:avLst/>
          </a:prstGeom>
        </p:spPr>
        <p:txBody>
          <a:bodyPr/>
          <a:lstStyle>
            <a:lvl1pPr defTabSz="2072588">
              <a:defRPr sz="21250" spc="-212"/>
            </a:lvl1pPr>
          </a:lstStyle>
          <a:p>
            <a:r>
              <a:rPr lang="ru-RU" dirty="0"/>
              <a:t>Что такое оценивание</a:t>
            </a:r>
            <a:r>
              <a:rPr dirty="0"/>
              <a:t>?</a:t>
            </a:r>
            <a:r>
              <a:rPr lang="ru-RU" dirty="0"/>
              <a:t> Почему мы его проводим</a:t>
            </a:r>
            <a:r>
              <a:rPr dirty="0"/>
              <a: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droppedImage.pdf" descr="droppedImage.pdf"/>
          <p:cNvPicPr>
            <a:picLocks noChangeAspect="1"/>
          </p:cNvPicPr>
          <p:nvPr/>
        </p:nvPicPr>
        <p:blipFill>
          <a:blip r:embed="rId2"/>
          <a:stretch>
            <a:fillRect/>
          </a:stretch>
        </p:blipFill>
        <p:spPr>
          <a:xfrm>
            <a:off x="2868426" y="-134680"/>
            <a:ext cx="18647147" cy="13985360"/>
          </a:xfrm>
          <a:prstGeom prst="rect">
            <a:avLst/>
          </a:prstGeom>
          <a:ln w="25400">
            <a:miter lim="400000"/>
          </a:ln>
          <a:effectLst>
            <a:outerShdw blurRad="38100" dist="38100" dir="2700000" rotWithShape="0">
              <a:srgbClr val="000000">
                <a:alpha val="25000"/>
              </a:srgbClr>
            </a:outerShdw>
          </a:effectLst>
        </p:spPr>
      </p:pic>
      <p:sp>
        <p:nvSpPr>
          <p:cNvPr id="3" name="TextBox 2">
            <a:extLst>
              <a:ext uri="{FF2B5EF4-FFF2-40B4-BE49-F238E27FC236}">
                <a16:creationId xmlns:a16="http://schemas.microsoft.com/office/drawing/2014/main" id="{59E73970-8BFC-FD6F-E97E-7C70FC43BD98}"/>
              </a:ext>
            </a:extLst>
          </p:cNvPr>
          <p:cNvSpPr txBox="1"/>
          <p:nvPr/>
        </p:nvSpPr>
        <p:spPr>
          <a:xfrm>
            <a:off x="2408233" y="30480"/>
            <a:ext cx="16874812"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ru-RU" sz="5000" b="1" i="0" u="none" strike="noStrike" cap="none" spc="0" normalizeH="0" baseline="0" dirty="0">
                <a:ln>
                  <a:noFill/>
                </a:ln>
                <a:solidFill>
                  <a:srgbClr val="5E5E5E"/>
                </a:solidFill>
                <a:effectLst/>
                <a:uFillTx/>
                <a:latin typeface="+mn-lt"/>
                <a:ea typeface="+mn-ea"/>
                <a:cs typeface="+mn-cs"/>
                <a:sym typeface="Helvetica Neue"/>
              </a:rPr>
              <a:t>Стадии процесса составления  в обратном порядке </a:t>
            </a:r>
          </a:p>
        </p:txBody>
      </p:sp>
      <p:sp>
        <p:nvSpPr>
          <p:cNvPr id="4" name="TextBox 3">
            <a:extLst>
              <a:ext uri="{FF2B5EF4-FFF2-40B4-BE49-F238E27FC236}">
                <a16:creationId xmlns:a16="http://schemas.microsoft.com/office/drawing/2014/main" id="{BB7861AB-0E0E-06A3-C3F6-F5D700220400}"/>
              </a:ext>
            </a:extLst>
          </p:cNvPr>
          <p:cNvSpPr txBox="1"/>
          <p:nvPr/>
        </p:nvSpPr>
        <p:spPr>
          <a:xfrm>
            <a:off x="14716880" y="11507107"/>
            <a:ext cx="9667120"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000" dirty="0" err="1">
                <a:effectLst/>
                <a:latin typeface="Calibri" panose="020F0502020204030204" pitchFamily="34" charset="0"/>
                <a:ea typeface="DengXian" panose="020B0503020204020204" pitchFamily="2" charset="-122"/>
                <a:cs typeface="Arial" panose="020B0604020202020204" pitchFamily="34" charset="0"/>
              </a:rPr>
              <a:t>Планируйте</a:t>
            </a:r>
            <a:r>
              <a:rPr lang="en-US" sz="5000" dirty="0">
                <a:effectLst/>
                <a:latin typeface="Calibri" panose="020F0502020204030204" pitchFamily="34" charset="0"/>
                <a:ea typeface="DengXian" panose="020B0503020204020204" pitchFamily="2" charset="-122"/>
                <a:cs typeface="Arial" panose="020B0604020202020204" pitchFamily="34" charset="0"/>
              </a:rPr>
              <a:t> </a:t>
            </a:r>
            <a:r>
              <a:rPr lang="en-US" sz="5000" dirty="0" err="1">
                <a:effectLst/>
                <a:latin typeface="Calibri" panose="020F0502020204030204" pitchFamily="34" charset="0"/>
                <a:ea typeface="DengXian" panose="020B0503020204020204" pitchFamily="2" charset="-122"/>
                <a:cs typeface="Arial" panose="020B0604020202020204" pitchFamily="34" charset="0"/>
              </a:rPr>
              <a:t>обучающие</a:t>
            </a:r>
            <a:r>
              <a:rPr lang="en-US" sz="5000" dirty="0">
                <a:effectLst/>
                <a:latin typeface="Calibri" panose="020F0502020204030204" pitchFamily="34" charset="0"/>
                <a:ea typeface="DengXian" panose="020B0503020204020204" pitchFamily="2" charset="-122"/>
                <a:cs typeface="Arial" panose="020B0604020202020204" pitchFamily="34" charset="0"/>
              </a:rPr>
              <a:t> </a:t>
            </a:r>
            <a:r>
              <a:rPr lang="en-US" sz="5000" dirty="0" err="1">
                <a:effectLst/>
                <a:latin typeface="Calibri" panose="020F0502020204030204" pitchFamily="34" charset="0"/>
                <a:ea typeface="DengXian" panose="020B0503020204020204" pitchFamily="2" charset="-122"/>
                <a:cs typeface="Arial" panose="020B0604020202020204" pitchFamily="34" charset="0"/>
              </a:rPr>
              <a:t>практические</a:t>
            </a:r>
            <a:r>
              <a:rPr lang="en-US" sz="5000" dirty="0">
                <a:effectLst/>
                <a:latin typeface="Calibri" panose="020F0502020204030204" pitchFamily="34" charset="0"/>
                <a:ea typeface="DengXian" panose="020B0503020204020204" pitchFamily="2" charset="-122"/>
                <a:cs typeface="Arial" panose="020B0604020202020204" pitchFamily="34" charset="0"/>
              </a:rPr>
              <a:t> </a:t>
            </a:r>
            <a:r>
              <a:rPr lang="en-US" sz="5000" dirty="0" err="1">
                <a:effectLst/>
                <a:latin typeface="Calibri" panose="020F0502020204030204" pitchFamily="34" charset="0"/>
                <a:ea typeface="DengXian" panose="020B0503020204020204" pitchFamily="2" charset="-122"/>
                <a:cs typeface="Arial" panose="020B0604020202020204" pitchFamily="34" charset="0"/>
              </a:rPr>
              <a:t>задания</a:t>
            </a:r>
            <a:r>
              <a:rPr lang="en-US" sz="5000" dirty="0">
                <a:effectLst/>
                <a:latin typeface="Calibri" panose="020F0502020204030204" pitchFamily="34" charset="0"/>
                <a:ea typeface="DengXian" panose="020B0503020204020204" pitchFamily="2" charset="-122"/>
                <a:cs typeface="Arial" panose="020B0604020202020204" pitchFamily="34" charset="0"/>
              </a:rPr>
              <a:t> и </a:t>
            </a:r>
            <a:r>
              <a:rPr lang="en-US" sz="5000" dirty="0" err="1">
                <a:effectLst/>
                <a:latin typeface="Calibri" panose="020F0502020204030204" pitchFamily="34" charset="0"/>
                <a:ea typeface="DengXian" panose="020B0503020204020204" pitchFamily="2" charset="-122"/>
                <a:cs typeface="Arial" panose="020B0604020202020204" pitchFamily="34" charset="0"/>
              </a:rPr>
              <a:t>инструкции</a:t>
            </a:r>
            <a:endParaRPr kumimoji="0" lang="ru-RU" sz="5000" b="0" i="0" u="none" strike="noStrike" cap="none" spc="0" normalizeH="0" baseline="0" dirty="0">
              <a:ln>
                <a:noFill/>
              </a:ln>
              <a:solidFill>
                <a:srgbClr val="5E5E5E"/>
              </a:solidFill>
              <a:effectLst/>
              <a:uFillTx/>
              <a:latin typeface="+mn-lt"/>
              <a:ea typeface="+mn-ea"/>
              <a:cs typeface="+mn-cs"/>
              <a:sym typeface="Helvetica Neue"/>
            </a:endParaRPr>
          </a:p>
        </p:txBody>
      </p:sp>
      <p:sp>
        <p:nvSpPr>
          <p:cNvPr id="5" name="TextBox 4">
            <a:extLst>
              <a:ext uri="{FF2B5EF4-FFF2-40B4-BE49-F238E27FC236}">
                <a16:creationId xmlns:a16="http://schemas.microsoft.com/office/drawing/2014/main" id="{115D6D4E-C853-6A4D-CF6C-028974A64C3B}"/>
              </a:ext>
            </a:extLst>
          </p:cNvPr>
          <p:cNvSpPr txBox="1"/>
          <p:nvPr/>
        </p:nvSpPr>
        <p:spPr>
          <a:xfrm>
            <a:off x="9784080" y="9420013"/>
            <a:ext cx="5273040"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6000" dirty="0" err="1">
                <a:effectLst/>
                <a:latin typeface="Calibri" panose="020F0502020204030204" pitchFamily="34" charset="0"/>
                <a:ea typeface="DengXian" panose="020B0503020204020204" pitchFamily="2" charset="-122"/>
                <a:cs typeface="Arial" panose="020B0604020202020204" pitchFamily="34" charset="0"/>
              </a:rPr>
              <a:t>Установите</a:t>
            </a:r>
            <a:r>
              <a:rPr lang="en-US" sz="6000" dirty="0">
                <a:effectLst/>
                <a:latin typeface="Calibri" panose="020F0502020204030204" pitchFamily="34" charset="0"/>
                <a:ea typeface="DengXian" panose="020B0503020204020204" pitchFamily="2" charset="-122"/>
                <a:cs typeface="Arial" panose="020B0604020202020204" pitchFamily="34" charset="0"/>
              </a:rPr>
              <a:t> </a:t>
            </a:r>
            <a:r>
              <a:rPr lang="en-US" sz="6000" dirty="0" err="1">
                <a:effectLst/>
                <a:latin typeface="Calibri" panose="020F0502020204030204" pitchFamily="34" charset="0"/>
                <a:ea typeface="DengXian" panose="020B0503020204020204" pitchFamily="2" charset="-122"/>
                <a:cs typeface="Arial" panose="020B0604020202020204" pitchFamily="34" charset="0"/>
              </a:rPr>
              <a:t>доказательства</a:t>
            </a:r>
            <a:r>
              <a:rPr lang="en-US" sz="6000" dirty="0">
                <a:effectLst/>
                <a:latin typeface="Calibri" panose="020F0502020204030204" pitchFamily="34" charset="0"/>
                <a:ea typeface="DengXian" panose="020B0503020204020204" pitchFamily="2" charset="-122"/>
                <a:cs typeface="Arial" panose="020B0604020202020204" pitchFamily="34" charset="0"/>
              </a:rPr>
              <a:t> </a:t>
            </a:r>
            <a:r>
              <a:rPr lang="en-US" sz="6000" dirty="0" err="1">
                <a:effectLst/>
                <a:latin typeface="Calibri" panose="020F0502020204030204" pitchFamily="34" charset="0"/>
                <a:ea typeface="DengXian" panose="020B0503020204020204" pitchFamily="2" charset="-122"/>
                <a:cs typeface="Arial" panose="020B0604020202020204" pitchFamily="34" charset="0"/>
              </a:rPr>
              <a:t>желаемых</a:t>
            </a:r>
            <a:r>
              <a:rPr lang="en-US" sz="6000" dirty="0">
                <a:effectLst/>
                <a:latin typeface="Calibri" panose="020F0502020204030204" pitchFamily="34" charset="0"/>
                <a:ea typeface="DengXian" panose="020B0503020204020204" pitchFamily="2" charset="-122"/>
                <a:cs typeface="Arial" panose="020B0604020202020204" pitchFamily="34" charset="0"/>
              </a:rPr>
              <a:t> </a:t>
            </a:r>
            <a:r>
              <a:rPr lang="en-US" sz="6000" dirty="0" err="1">
                <a:effectLst/>
                <a:latin typeface="Calibri" panose="020F0502020204030204" pitchFamily="34" charset="0"/>
                <a:ea typeface="DengXian" panose="020B0503020204020204" pitchFamily="2" charset="-122"/>
                <a:cs typeface="Arial" panose="020B0604020202020204" pitchFamily="34" charset="0"/>
              </a:rPr>
              <a:t>результатов</a:t>
            </a:r>
            <a:endParaRPr kumimoji="0" lang="ru-RU" sz="6000" b="0" i="0" u="none" strike="noStrike" cap="none" spc="0" normalizeH="0" baseline="0" dirty="0">
              <a:ln>
                <a:noFill/>
              </a:ln>
              <a:solidFill>
                <a:srgbClr val="5E5E5E"/>
              </a:solidFill>
              <a:effectLst/>
              <a:uFillTx/>
              <a:latin typeface="+mn-lt"/>
              <a:ea typeface="+mn-ea"/>
              <a:cs typeface="+mn-cs"/>
              <a:sym typeface="Helvetica Neue"/>
            </a:endParaRPr>
          </a:p>
        </p:txBody>
      </p:sp>
      <p:sp>
        <p:nvSpPr>
          <p:cNvPr id="6" name="TextBox 5">
            <a:extLst>
              <a:ext uri="{FF2B5EF4-FFF2-40B4-BE49-F238E27FC236}">
                <a16:creationId xmlns:a16="http://schemas.microsoft.com/office/drawing/2014/main" id="{A0D0745F-7EB9-B7C1-F6E9-FB709056FE77}"/>
              </a:ext>
            </a:extLst>
          </p:cNvPr>
          <p:cNvSpPr txBox="1"/>
          <p:nvPr/>
        </p:nvSpPr>
        <p:spPr>
          <a:xfrm>
            <a:off x="4070733" y="7010400"/>
            <a:ext cx="4815840" cy="2964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ru-RU" sz="6200" b="0" i="0" u="none" strike="noStrike" cap="none" spc="0" normalizeH="0" baseline="0" dirty="0">
                <a:ln>
                  <a:noFill/>
                </a:ln>
                <a:solidFill>
                  <a:srgbClr val="5E5E5E"/>
                </a:solidFill>
                <a:effectLst/>
                <a:uFillTx/>
                <a:latin typeface="+mn-lt"/>
                <a:ea typeface="+mn-ea"/>
                <a:cs typeface="+mn-cs"/>
                <a:sym typeface="Helvetica Neue"/>
              </a:rPr>
              <a:t>Определите желаемые результаты</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ypes of Assessment for PAs"/>
          <p:cNvSpPr txBox="1">
            <a:spLocks noGrp="1"/>
          </p:cNvSpPr>
          <p:nvPr>
            <p:ph type="title"/>
          </p:nvPr>
        </p:nvSpPr>
        <p:spPr>
          <a:prstGeom prst="rect">
            <a:avLst/>
          </a:prstGeom>
        </p:spPr>
        <p:txBody>
          <a:bodyPr>
            <a:normAutofit/>
          </a:bodyPr>
          <a:lstStyle/>
          <a:p>
            <a:r>
              <a:rPr lang="ru-RU" dirty="0"/>
              <a:t>Виды оценивания для ПП </a:t>
            </a:r>
            <a:endParaRPr dirty="0"/>
          </a:p>
        </p:txBody>
      </p:sp>
      <p:sp>
        <p:nvSpPr>
          <p:cNvPr id="198" name="Self Assessment: How did it go?…"/>
          <p:cNvSpPr txBox="1">
            <a:spLocks noGrp="1"/>
          </p:cNvSpPr>
          <p:nvPr>
            <p:ph type="body" idx="1"/>
          </p:nvPr>
        </p:nvSpPr>
        <p:spPr>
          <a:prstGeom prst="rect">
            <a:avLst/>
          </a:prstGeom>
        </p:spPr>
        <p:txBody>
          <a:bodyPr/>
          <a:lstStyle/>
          <a:p>
            <a:pPr>
              <a:defRPr b="1"/>
            </a:pPr>
            <a:r>
              <a:rPr lang="ru-RU" dirty="0" err="1"/>
              <a:t>Самооценивание</a:t>
            </a:r>
            <a:r>
              <a:rPr dirty="0"/>
              <a:t>: </a:t>
            </a:r>
            <a:r>
              <a:rPr lang="ru-RU" dirty="0"/>
              <a:t>Как это прошло</a:t>
            </a:r>
            <a:r>
              <a:rPr dirty="0"/>
              <a:t>? </a:t>
            </a:r>
          </a:p>
          <a:p>
            <a:pPr lvl="1">
              <a:defRPr b="1"/>
            </a:pPr>
            <a:r>
              <a:rPr lang="ru-RU" dirty="0"/>
              <a:t>Развитие критического мышления и мыслящих практиков</a:t>
            </a:r>
            <a:endParaRPr dirty="0"/>
          </a:p>
          <a:p>
            <a:pPr>
              <a:defRPr b="1"/>
            </a:pPr>
            <a:r>
              <a:rPr lang="ru-RU" dirty="0"/>
              <a:t>Коллегиальная оценивание</a:t>
            </a:r>
            <a:r>
              <a:rPr dirty="0"/>
              <a:t> </a:t>
            </a:r>
          </a:p>
          <a:p>
            <a:pPr>
              <a:defRPr b="1"/>
            </a:pPr>
            <a:r>
              <a:rPr lang="ru-RU" dirty="0"/>
              <a:t>Отзыв участников</a:t>
            </a:r>
            <a:endParaRPr dirty="0"/>
          </a:p>
          <a:p>
            <a:pPr>
              <a:defRPr b="1"/>
            </a:pPr>
            <a:r>
              <a:rPr lang="ru-RU" dirty="0"/>
              <a:t>Отзыв инструктора</a:t>
            </a:r>
            <a:r>
              <a:rPr dirty="0"/>
              <a:t> </a:t>
            </a:r>
          </a:p>
          <a:p>
            <a:pPr lvl="1">
              <a:defRPr b="1"/>
            </a:pPr>
            <a:r>
              <a:rPr lang="ru-RU" dirty="0"/>
              <a:t>Можете ли вы наблюдать</a:t>
            </a:r>
            <a:r>
              <a:rPr dirty="0"/>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9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9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9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1" name="Table"/>
          <p:cNvGraphicFramePr/>
          <p:nvPr>
            <p:extLst>
              <p:ext uri="{D42A27DB-BD31-4B8C-83A1-F6EECF244321}">
                <p14:modId xmlns:p14="http://schemas.microsoft.com/office/powerpoint/2010/main" val="3040029850"/>
              </p:ext>
            </p:extLst>
          </p:nvPr>
        </p:nvGraphicFramePr>
        <p:xfrm>
          <a:off x="1212850" y="2736345"/>
          <a:ext cx="21958300" cy="8243310"/>
        </p:xfrm>
        <a:graphic>
          <a:graphicData uri="http://schemas.openxmlformats.org/drawingml/2006/table">
            <a:tbl>
              <a:tblPr>
                <a:tableStyleId>{4C3C2611-4C71-4FC5-86AE-919BDF0F9419}</a:tableStyleId>
              </a:tblPr>
              <a:tblGrid>
                <a:gridCol w="4391660">
                  <a:extLst>
                    <a:ext uri="{9D8B030D-6E8A-4147-A177-3AD203B41FA5}">
                      <a16:colId xmlns:a16="http://schemas.microsoft.com/office/drawing/2014/main" val="20000"/>
                    </a:ext>
                  </a:extLst>
                </a:gridCol>
                <a:gridCol w="4391660">
                  <a:extLst>
                    <a:ext uri="{9D8B030D-6E8A-4147-A177-3AD203B41FA5}">
                      <a16:colId xmlns:a16="http://schemas.microsoft.com/office/drawing/2014/main" val="20001"/>
                    </a:ext>
                  </a:extLst>
                </a:gridCol>
                <a:gridCol w="4391660">
                  <a:extLst>
                    <a:ext uri="{9D8B030D-6E8A-4147-A177-3AD203B41FA5}">
                      <a16:colId xmlns:a16="http://schemas.microsoft.com/office/drawing/2014/main" val="20002"/>
                    </a:ext>
                  </a:extLst>
                </a:gridCol>
                <a:gridCol w="4391660">
                  <a:extLst>
                    <a:ext uri="{9D8B030D-6E8A-4147-A177-3AD203B41FA5}">
                      <a16:colId xmlns:a16="http://schemas.microsoft.com/office/drawing/2014/main" val="20003"/>
                    </a:ext>
                  </a:extLst>
                </a:gridCol>
                <a:gridCol w="4391660">
                  <a:extLst>
                    <a:ext uri="{9D8B030D-6E8A-4147-A177-3AD203B41FA5}">
                      <a16:colId xmlns:a16="http://schemas.microsoft.com/office/drawing/2014/main" val="20004"/>
                    </a:ext>
                  </a:extLst>
                </a:gridCol>
              </a:tblGrid>
              <a:tr h="2747770">
                <a:tc>
                  <a:txBody>
                    <a:bodyPr/>
                    <a:lstStyle/>
                    <a:p>
                      <a:pPr defTabSz="914400"/>
                      <a:r>
                        <a:rPr sz="3200"/>
                        <a:t>1</a:t>
                      </a:r>
                    </a:p>
                  </a:txBody>
                  <a:tcPr marL="50800" marR="50800" marT="50800" marB="50800" anchor="ctr" horzOverflow="overflow"/>
                </a:tc>
                <a:tc>
                  <a:txBody>
                    <a:bodyPr/>
                    <a:lstStyle/>
                    <a:p>
                      <a:pPr defTabSz="914400"/>
                      <a:r>
                        <a:rPr sz="3200"/>
                        <a:t>2</a:t>
                      </a:r>
                    </a:p>
                  </a:txBody>
                  <a:tcPr marL="50800" marR="50800" marT="50800" marB="50800" anchor="ctr" horzOverflow="overflow"/>
                </a:tc>
                <a:tc>
                  <a:txBody>
                    <a:bodyPr/>
                    <a:lstStyle/>
                    <a:p>
                      <a:pPr defTabSz="914400"/>
                      <a:r>
                        <a:rPr sz="3200" dirty="0"/>
                        <a:t>3</a:t>
                      </a:r>
                    </a:p>
                  </a:txBody>
                  <a:tcPr marL="50800" marR="50800" marT="50800" marB="50800" anchor="ctr" horzOverflow="overflow"/>
                </a:tc>
                <a:tc>
                  <a:txBody>
                    <a:bodyPr/>
                    <a:lstStyle/>
                    <a:p>
                      <a:pPr defTabSz="914400"/>
                      <a:r>
                        <a:rPr sz="3200"/>
                        <a:t>4</a:t>
                      </a:r>
                    </a:p>
                  </a:txBody>
                  <a:tcPr marL="50800" marR="50800" marT="50800" marB="50800" anchor="ctr" horzOverflow="overflow"/>
                </a:tc>
                <a:tc>
                  <a:txBody>
                    <a:bodyPr/>
                    <a:lstStyle/>
                    <a:p>
                      <a:pPr defTabSz="914400"/>
                      <a:r>
                        <a:rPr sz="3200"/>
                        <a:t>5</a:t>
                      </a:r>
                    </a:p>
                  </a:txBody>
                  <a:tcPr marL="50800" marR="50800" marT="50800" marB="50800" anchor="ctr" horzOverflow="overflow"/>
                </a:tc>
                <a:extLst>
                  <a:ext uri="{0D108BD9-81ED-4DB2-BD59-A6C34878D82A}">
                    <a16:rowId xmlns:a16="http://schemas.microsoft.com/office/drawing/2014/main" val="10000"/>
                  </a:ext>
                </a:extLst>
              </a:tr>
              <a:tr h="2747770">
                <a:tc>
                  <a:txBody>
                    <a:bodyPr/>
                    <a:lstStyle/>
                    <a:p>
                      <a:pPr defTabSz="914400"/>
                      <a:r>
                        <a:rPr lang="ru-RU" sz="3200" dirty="0"/>
                        <a:t>ПЛОХО</a:t>
                      </a:r>
                      <a:endParaRPr sz="3200" dirty="0"/>
                    </a:p>
                  </a:txBody>
                  <a:tcPr marL="50800" marR="50800" marT="50800" marB="50800" anchor="ctr" horzOverflow="overflow"/>
                </a:tc>
                <a:tc>
                  <a:txBody>
                    <a:bodyPr/>
                    <a:lstStyle/>
                    <a:p>
                      <a:pPr defTabSz="914400">
                        <a:defRPr sz="3200"/>
                      </a:pPr>
                      <a:endParaRPr dirty="0"/>
                    </a:p>
                  </a:txBody>
                  <a:tcPr marL="50800" marR="50800" marT="50800" marB="50800" anchor="ctr" horzOverflow="overflow"/>
                </a:tc>
                <a:tc>
                  <a:txBody>
                    <a:bodyPr/>
                    <a:lstStyle/>
                    <a:p>
                      <a:pPr defTabSz="914400"/>
                      <a:r>
                        <a:rPr sz="3200" dirty="0"/>
                        <a:t>Average</a:t>
                      </a:r>
                    </a:p>
                  </a:txBody>
                  <a:tcPr marL="50800" marR="50800" marT="50800" marB="50800" anchor="ctr" horzOverflow="overflow"/>
                </a:tc>
                <a:tc>
                  <a:txBody>
                    <a:bodyPr/>
                    <a:lstStyle/>
                    <a:p>
                      <a:pPr defTabSz="914400">
                        <a:defRPr sz="3200"/>
                      </a:pPr>
                      <a:endParaRPr/>
                    </a:p>
                  </a:txBody>
                  <a:tcPr marL="50800" marR="50800" marT="50800" marB="50800" anchor="ctr" horzOverflow="overflow"/>
                </a:tc>
                <a:tc>
                  <a:txBody>
                    <a:bodyPr/>
                    <a:lstStyle/>
                    <a:p>
                      <a:pPr defTabSz="914400"/>
                      <a:r>
                        <a:rPr lang="ru-RU" sz="3200" dirty="0"/>
                        <a:t>ОТЛИЧНО</a:t>
                      </a:r>
                      <a:endParaRPr sz="3200" dirty="0"/>
                    </a:p>
                  </a:txBody>
                  <a:tcPr marL="50800" marR="50800" marT="50800" marB="50800" anchor="ctr" horzOverflow="overflow"/>
                </a:tc>
                <a:extLst>
                  <a:ext uri="{0D108BD9-81ED-4DB2-BD59-A6C34878D82A}">
                    <a16:rowId xmlns:a16="http://schemas.microsoft.com/office/drawing/2014/main" val="10001"/>
                  </a:ext>
                </a:extLst>
              </a:tr>
              <a:tr h="2747770">
                <a:tc>
                  <a:txBody>
                    <a:bodyPr/>
                    <a:lstStyle/>
                    <a:p>
                      <a:pPr defTabSz="914400"/>
                      <a:r>
                        <a:rPr lang="ru-RU" sz="3200" dirty="0"/>
                        <a:t>Определите желаемые </a:t>
                      </a:r>
                    </a:p>
                    <a:p>
                      <a:pPr defTabSz="914400"/>
                      <a:r>
                        <a:rPr lang="ru-RU" sz="3200" dirty="0"/>
                        <a:t>результаты </a:t>
                      </a:r>
                    </a:p>
                    <a:p>
                      <a:pPr defTabSz="914400"/>
                      <a:r>
                        <a:rPr lang="ru-RU" sz="3200" dirty="0"/>
                        <a:t>ЗДЕСЬ </a:t>
                      </a:r>
                      <a:endParaRPr sz="3200" dirty="0"/>
                    </a:p>
                  </a:txBody>
                  <a:tcPr marL="50800" marR="50800" marT="50800" marB="50800" anchor="ctr" horzOverflow="overflow"/>
                </a:tc>
                <a:tc>
                  <a:txBody>
                    <a:bodyPr/>
                    <a:lstStyle/>
                    <a:p>
                      <a:pPr defTabSz="914400">
                        <a:defRPr sz="3200"/>
                      </a:pPr>
                      <a:endParaRPr/>
                    </a:p>
                  </a:txBody>
                  <a:tcPr marL="50800" marR="50800" marT="50800" marB="50800" anchor="ctr" horzOverflow="overflow"/>
                </a:tc>
                <a:tc>
                  <a:txBody>
                    <a:bodyPr/>
                    <a:lstStyle/>
                    <a:p>
                      <a:pPr defTabSz="914400">
                        <a:defRPr sz="3200"/>
                      </a:pPr>
                      <a:endParaRPr/>
                    </a:p>
                  </a:txBody>
                  <a:tcPr marL="50800" marR="50800" marT="50800" marB="50800" anchor="ctr" horzOverflow="overflow"/>
                </a:tc>
                <a:tc>
                  <a:txBody>
                    <a:bodyPr/>
                    <a:lstStyle/>
                    <a:p>
                      <a:pPr defTabSz="914400">
                        <a:defRPr sz="3200"/>
                      </a:pPr>
                      <a:endParaRPr/>
                    </a:p>
                  </a:txBody>
                  <a:tcPr marL="50800" marR="50800" marT="50800" marB="50800" anchor="ctr" horzOverflow="overflow"/>
                </a:tc>
                <a:tc>
                  <a:txBody>
                    <a:bodyPr/>
                    <a:lstStyle/>
                    <a:p>
                      <a:pPr defTabSz="914400">
                        <a:defRPr sz="3200"/>
                      </a:pPr>
                      <a:endParaRPr dirty="0"/>
                    </a:p>
                  </a:txBody>
                  <a:tcPr marL="50800" marR="50800" marT="50800" marB="50800" anchor="ctr" horzOverflow="overflow"/>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What have I learned?…"/>
          <p:cNvSpPr txBox="1">
            <a:spLocks noGrp="1"/>
          </p:cNvSpPr>
          <p:nvPr>
            <p:ph type="body" idx="1"/>
          </p:nvPr>
        </p:nvSpPr>
        <p:spPr>
          <a:xfrm>
            <a:off x="1206500" y="1557725"/>
            <a:ext cx="21971000" cy="10954629"/>
          </a:xfrm>
          <a:prstGeom prst="rect">
            <a:avLst/>
          </a:prstGeom>
        </p:spPr>
        <p:txBody>
          <a:bodyPr>
            <a:normAutofit fontScale="92500"/>
          </a:bodyPr>
          <a:lstStyle/>
          <a:p>
            <a:pPr marL="1473200" indent="-1473200" algn="l">
              <a:lnSpc>
                <a:spcPct val="100000"/>
              </a:lnSpc>
              <a:buSzPct val="123000"/>
              <a:buChar char="•"/>
            </a:pPr>
            <a:r>
              <a:rPr lang="ru-RU" dirty="0"/>
              <a:t>Чему я научился</a:t>
            </a:r>
            <a:r>
              <a:rPr dirty="0"/>
              <a:t>?</a:t>
            </a:r>
          </a:p>
          <a:p>
            <a:pPr marL="1473200" indent="-1473200" algn="l">
              <a:lnSpc>
                <a:spcPct val="100000"/>
              </a:lnSpc>
              <a:buSzPct val="123000"/>
              <a:buChar char="•"/>
            </a:pPr>
            <a:r>
              <a:rPr lang="ru-RU" dirty="0"/>
              <a:t>Где и как я это буду применять</a:t>
            </a:r>
            <a:r>
              <a:rPr dirty="0"/>
              <a:t>?</a:t>
            </a:r>
          </a:p>
          <a:p>
            <a:pPr marL="1473200" indent="-1473200" algn="l">
              <a:lnSpc>
                <a:spcPct val="100000"/>
              </a:lnSpc>
              <a:buSzPct val="123000"/>
              <a:buChar char="•"/>
            </a:pPr>
            <a:r>
              <a:rPr lang="ru-RU" dirty="0"/>
              <a:t>Какие у меня еще есть вопросы</a:t>
            </a:r>
            <a:r>
              <a:rPr dirty="0"/>
              <a:t>?</a:t>
            </a:r>
          </a:p>
          <a:p>
            <a:pPr marL="1473200" indent="-1473200" algn="l">
              <a:lnSpc>
                <a:spcPct val="100000"/>
              </a:lnSpc>
              <a:buSzPct val="123000"/>
              <a:buChar char="•"/>
            </a:pPr>
            <a:r>
              <a:rPr lang="ru-RU" dirty="0"/>
              <a:t>Добился ли я </a:t>
            </a:r>
            <a:r>
              <a:rPr lang="ru-RU"/>
              <a:t>желаемого результата</a:t>
            </a:r>
            <a:r>
              <a:t>?</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Mark Wood, Phd. Mongolia: mark@mongoliawoods.com"/>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t>Mark Wood, Phd. Mongolia: </a:t>
            </a:r>
            <a:r>
              <a:rPr u="sng">
                <a:hlinkClick r:id="rId2"/>
              </a:rPr>
              <a:t>mark@mongoliawoods.com</a:t>
            </a:r>
            <a:r>
              <a:t> </a:t>
            </a:r>
          </a:p>
        </p:txBody>
      </p:sp>
      <p:sp>
        <p:nvSpPr>
          <p:cNvPr id="156" name="Mind the Gap"/>
          <p:cNvSpPr txBox="1">
            <a:spLocks noGrp="1"/>
          </p:cNvSpPr>
          <p:nvPr>
            <p:ph type="ctrTitle"/>
          </p:nvPr>
        </p:nvSpPr>
        <p:spPr>
          <a:prstGeom prst="rect">
            <a:avLst/>
          </a:prstGeom>
        </p:spPr>
        <p:txBody>
          <a:bodyPr/>
          <a:lstStyle/>
          <a:p>
            <a:r>
              <a:rPr lang="ru-RU" dirty="0"/>
              <a:t>Помните о проломе</a:t>
            </a:r>
            <a:r>
              <a:rPr dirty="0"/>
              <a:t> </a:t>
            </a:r>
          </a:p>
        </p:txBody>
      </p:sp>
      <p:sp>
        <p:nvSpPr>
          <p:cNvPr id="157" name="Approaches and Assessment in Practical Assignments for Life Changing Learning"/>
          <p:cNvSpPr txBox="1">
            <a:spLocks noGrp="1"/>
          </p:cNvSpPr>
          <p:nvPr>
            <p:ph type="subTitle" sz="quarter" idx="1"/>
          </p:nvPr>
        </p:nvSpPr>
        <p:spPr>
          <a:prstGeom prst="rect">
            <a:avLst/>
          </a:prstGeom>
        </p:spPr>
        <p:txBody>
          <a:bodyPr>
            <a:normAutofit/>
          </a:bodyPr>
          <a:lstStyle/>
          <a:p>
            <a:r>
              <a:rPr lang="ru-RU" dirty="0"/>
              <a:t>Подходы и оценка в практических заданиях для обучения, меняющего жизнь </a:t>
            </a:r>
            <a:r>
              <a:rPr dirty="0"/>
              <a: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Outcomes"/>
          <p:cNvSpPr txBox="1">
            <a:spLocks noGrp="1"/>
          </p:cNvSpPr>
          <p:nvPr>
            <p:ph type="title"/>
          </p:nvPr>
        </p:nvSpPr>
        <p:spPr>
          <a:prstGeom prst="rect">
            <a:avLst/>
          </a:prstGeom>
        </p:spPr>
        <p:txBody>
          <a:bodyPr/>
          <a:lstStyle/>
          <a:p>
            <a:r>
              <a:rPr lang="ru-RU" dirty="0"/>
              <a:t>Результаты </a:t>
            </a:r>
            <a:r>
              <a:rPr dirty="0"/>
              <a:t>  </a:t>
            </a:r>
          </a:p>
        </p:txBody>
      </p:sp>
      <p:sp>
        <p:nvSpPr>
          <p:cNvPr id="160" name="Following this lesson you should be able to:"/>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lang="ru-RU" dirty="0"/>
              <a:t>После этого занятия вы будете уметь</a:t>
            </a:r>
            <a:r>
              <a:rPr dirty="0"/>
              <a:t>: </a:t>
            </a:r>
          </a:p>
        </p:txBody>
      </p:sp>
      <p:sp>
        <p:nvSpPr>
          <p:cNvPr id="161" name="Analyze their contexts and describe obstacles to practical applications (PA)…"/>
          <p:cNvSpPr txBox="1">
            <a:spLocks noGrp="1"/>
          </p:cNvSpPr>
          <p:nvPr>
            <p:ph type="body" idx="1"/>
          </p:nvPr>
        </p:nvSpPr>
        <p:spPr>
          <a:xfrm>
            <a:off x="1219200" y="4248504"/>
            <a:ext cx="21971000" cy="8256012"/>
          </a:xfrm>
          <a:prstGeom prst="rect">
            <a:avLst/>
          </a:prstGeom>
        </p:spPr>
        <p:txBody>
          <a:bodyPr/>
          <a:lstStyle/>
          <a:p>
            <a:pPr>
              <a:defRPr sz="5100" b="1"/>
            </a:pPr>
            <a:r>
              <a:rPr lang="en-US" sz="5100" b="1" dirty="0" err="1"/>
              <a:t>Анализировать</a:t>
            </a:r>
            <a:r>
              <a:rPr lang="en-US" sz="5100" b="1" dirty="0"/>
              <a:t> </a:t>
            </a:r>
            <a:r>
              <a:rPr lang="en-US" sz="5100" b="1" dirty="0" err="1"/>
              <a:t>контексты</a:t>
            </a:r>
            <a:r>
              <a:rPr lang="en-US" sz="5100" b="1" dirty="0"/>
              <a:t> и </a:t>
            </a:r>
            <a:r>
              <a:rPr lang="en-US" sz="5100" b="1" dirty="0" err="1"/>
              <a:t>описывать</a:t>
            </a:r>
            <a:r>
              <a:rPr lang="en-US" sz="5100" b="1" dirty="0"/>
              <a:t> </a:t>
            </a:r>
            <a:r>
              <a:rPr lang="en-US" sz="5100" b="1" dirty="0" err="1"/>
              <a:t>препятствия</a:t>
            </a:r>
            <a:r>
              <a:rPr lang="en-US" sz="5100" b="1" dirty="0"/>
              <a:t> </a:t>
            </a:r>
            <a:r>
              <a:rPr lang="en-US" sz="5100" b="1" dirty="0" err="1"/>
              <a:t>для</a:t>
            </a:r>
            <a:r>
              <a:rPr lang="en-US" sz="5100" b="1" dirty="0"/>
              <a:t> </a:t>
            </a:r>
            <a:r>
              <a:rPr lang="en-US" sz="5100" b="1" dirty="0" err="1"/>
              <a:t>практического</a:t>
            </a:r>
            <a:r>
              <a:rPr lang="en-US" sz="5100" b="1" dirty="0"/>
              <a:t> </a:t>
            </a:r>
            <a:r>
              <a:rPr lang="en-US" sz="5100" b="1" dirty="0" err="1"/>
              <a:t>применения</a:t>
            </a:r>
            <a:r>
              <a:rPr lang="en-US" sz="5100" b="1" dirty="0"/>
              <a:t> </a:t>
            </a:r>
            <a:r>
              <a:rPr dirty="0"/>
              <a:t>(</a:t>
            </a:r>
            <a:r>
              <a:rPr lang="ru-RU" dirty="0"/>
              <a:t>ПП</a:t>
            </a:r>
            <a:r>
              <a:rPr dirty="0"/>
              <a:t>)</a:t>
            </a:r>
          </a:p>
          <a:p>
            <a:pPr>
              <a:defRPr sz="5100" b="1"/>
            </a:pPr>
            <a:r>
              <a:rPr lang="en-US" sz="5100" b="1" dirty="0" err="1"/>
              <a:t>Строить</a:t>
            </a:r>
            <a:r>
              <a:rPr lang="en-US" sz="5100" b="1" dirty="0"/>
              <a:t> </a:t>
            </a:r>
            <a:r>
              <a:rPr lang="en-US" sz="5100" b="1" dirty="0" err="1"/>
              <a:t>подходы</a:t>
            </a:r>
            <a:r>
              <a:rPr lang="en-US" sz="5100" b="1" dirty="0"/>
              <a:t> к </a:t>
            </a:r>
            <a:r>
              <a:rPr lang="en-US" sz="5100" b="1" dirty="0" err="1"/>
              <a:t>преодолению</a:t>
            </a:r>
            <a:r>
              <a:rPr lang="en-US" sz="5100" b="1" dirty="0"/>
              <a:t> </a:t>
            </a:r>
            <a:r>
              <a:rPr lang="en-US" sz="5100" b="1" dirty="0" err="1"/>
              <a:t>препятствий</a:t>
            </a:r>
            <a:r>
              <a:rPr lang="en-US" sz="5100" b="1" dirty="0"/>
              <a:t> </a:t>
            </a:r>
            <a:r>
              <a:rPr lang="en-US" sz="5100" b="1" dirty="0" err="1"/>
              <a:t>для</a:t>
            </a:r>
            <a:r>
              <a:rPr lang="en-US" sz="5100" b="1" dirty="0"/>
              <a:t> </a:t>
            </a:r>
            <a:r>
              <a:rPr lang="en-US" sz="5100" b="1" dirty="0" err="1"/>
              <a:t>практических</a:t>
            </a:r>
            <a:r>
              <a:rPr lang="en-US" sz="5100" b="1" dirty="0"/>
              <a:t> </a:t>
            </a:r>
            <a:r>
              <a:rPr lang="en-US" sz="5100" b="1" dirty="0" err="1"/>
              <a:t>применений</a:t>
            </a:r>
            <a:endParaRPr dirty="0"/>
          </a:p>
          <a:p>
            <a:pPr>
              <a:defRPr sz="5100" b="1"/>
            </a:pPr>
            <a:r>
              <a:rPr lang="en-US" sz="5100" b="1" dirty="0" err="1"/>
              <a:t>Оценивать</a:t>
            </a:r>
            <a:r>
              <a:rPr lang="en-US" sz="5100" b="1" dirty="0"/>
              <a:t> </a:t>
            </a:r>
            <a:r>
              <a:rPr lang="en-US" sz="5100" b="1" dirty="0" err="1"/>
              <a:t>различные</a:t>
            </a:r>
            <a:r>
              <a:rPr lang="en-US" sz="5100" b="1" dirty="0"/>
              <a:t> </a:t>
            </a:r>
            <a:r>
              <a:rPr lang="en-US" sz="5100" b="1" dirty="0" err="1"/>
              <a:t>средства</a:t>
            </a:r>
            <a:r>
              <a:rPr lang="en-US" sz="5100" b="1" dirty="0"/>
              <a:t> </a:t>
            </a:r>
            <a:r>
              <a:rPr lang="en-US" sz="5100" b="1" dirty="0" err="1"/>
              <a:t>оценки</a:t>
            </a:r>
            <a:r>
              <a:rPr dirty="0"/>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My Journey"/>
          <p:cNvSpPr txBox="1">
            <a:spLocks noGrp="1"/>
          </p:cNvSpPr>
          <p:nvPr>
            <p:ph type="body" idx="1"/>
          </p:nvPr>
        </p:nvSpPr>
        <p:spPr>
          <a:prstGeom prst="rect">
            <a:avLst/>
          </a:prstGeom>
        </p:spPr>
        <p:txBody>
          <a:bodyPr/>
          <a:lstStyle/>
          <a:p>
            <a:r>
              <a:rPr lang="ru-RU" dirty="0"/>
              <a:t>Мое путешествие</a:t>
            </a:r>
            <a:r>
              <a:rPr dirty="0"/>
              <a:t> </a:t>
            </a:r>
          </a:p>
        </p:txBody>
      </p:sp>
      <p:sp>
        <p:nvSpPr>
          <p:cNvPr id="164" name="Fact information"/>
          <p:cNvSpPr txBox="1">
            <a:spLocks noGrp="1"/>
          </p:cNvSpPr>
          <p:nvPr>
            <p:ph type="body" idx="21"/>
          </p:nvPr>
        </p:nvSpPr>
        <p:spPr>
          <a:prstGeom prst="rect">
            <a:avLst/>
          </a:prstGeom>
        </p:spPr>
        <p:txBody>
          <a:bodyPr/>
          <a:lstStyle/>
          <a:p>
            <a:r>
              <a:rPr lang="ru-RU" dirty="0"/>
              <a:t>Фактическая информация</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Where am I going to use what you are teaching me today?"/>
          <p:cNvSpPr txBox="1">
            <a:spLocks noGrp="1"/>
          </p:cNvSpPr>
          <p:nvPr>
            <p:ph type="body" idx="1"/>
          </p:nvPr>
        </p:nvSpPr>
        <p:spPr>
          <a:xfrm>
            <a:off x="1206500" y="358081"/>
            <a:ext cx="21971000" cy="12404153"/>
          </a:xfrm>
          <a:prstGeom prst="rect">
            <a:avLst/>
          </a:prstGeom>
        </p:spPr>
        <p:txBody>
          <a:bodyPr>
            <a:normAutofit lnSpcReduction="10000"/>
          </a:bodyPr>
          <a:lstStyle>
            <a:lvl1pPr defTabSz="2048204">
              <a:defRPr sz="21000" spc="-209"/>
            </a:lvl1pPr>
          </a:lstStyle>
          <a:p>
            <a:r>
              <a:rPr lang="ru-RU" dirty="0"/>
              <a:t>Где я буду использовать то, чему вы меня сегодня учите</a:t>
            </a:r>
            <a:r>
              <a:rPr dirty="0"/>
              <a: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Mind the Gap”"/>
          <p:cNvSpPr txBox="1">
            <a:spLocks noGrp="1"/>
          </p:cNvSpPr>
          <p:nvPr>
            <p:ph type="body" idx="1"/>
          </p:nvPr>
        </p:nvSpPr>
        <p:spPr>
          <a:xfrm>
            <a:off x="506241" y="1075927"/>
            <a:ext cx="23591361" cy="8372644"/>
          </a:xfrm>
          <a:prstGeom prst="rect">
            <a:avLst/>
          </a:prstGeom>
        </p:spPr>
        <p:txBody>
          <a:bodyPr>
            <a:normAutofit/>
          </a:bodyPr>
          <a:lstStyle/>
          <a:p>
            <a:r>
              <a:rPr dirty="0"/>
              <a:t>“</a:t>
            </a:r>
            <a:r>
              <a:rPr lang="ru-RU" dirty="0"/>
              <a:t>Помните о проломе</a:t>
            </a:r>
            <a:r>
              <a:rPr dirty="0"/>
              <a: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lose the Gap”"/>
          <p:cNvSpPr txBox="1">
            <a:spLocks noGrp="1"/>
          </p:cNvSpPr>
          <p:nvPr>
            <p:ph type="body" idx="1"/>
          </p:nvPr>
        </p:nvSpPr>
        <p:spPr>
          <a:xfrm>
            <a:off x="320833" y="1075927"/>
            <a:ext cx="23742334" cy="7982757"/>
          </a:xfrm>
          <a:prstGeom prst="rect">
            <a:avLst/>
          </a:prstGeom>
        </p:spPr>
        <p:txBody>
          <a:bodyPr>
            <a:normAutofit/>
          </a:bodyPr>
          <a:lstStyle/>
          <a:p>
            <a:r>
              <a:rPr dirty="0"/>
              <a:t>“</a:t>
            </a:r>
            <a:r>
              <a:rPr lang="ru-RU" dirty="0"/>
              <a:t>Закройте пролом</a:t>
            </a:r>
            <a:r>
              <a:rPr dirty="0"/>
              <a: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Group Work #1: Obstacles &amp; Bridges"/>
          <p:cNvSpPr txBox="1">
            <a:spLocks noGrp="1"/>
          </p:cNvSpPr>
          <p:nvPr>
            <p:ph type="body" idx="1"/>
          </p:nvPr>
        </p:nvSpPr>
        <p:spPr>
          <a:xfrm>
            <a:off x="1206500" y="1075927"/>
            <a:ext cx="21971000" cy="10342995"/>
          </a:xfrm>
          <a:prstGeom prst="rect">
            <a:avLst/>
          </a:prstGeom>
        </p:spPr>
        <p:txBody>
          <a:bodyPr>
            <a:normAutofit fontScale="92500" lnSpcReduction="10000"/>
          </a:bodyPr>
          <a:lstStyle/>
          <a:p>
            <a:r>
              <a:rPr lang="ru-RU" dirty="0"/>
              <a:t>Групповая работа №</a:t>
            </a:r>
            <a:r>
              <a:rPr dirty="0"/>
              <a:t>1: </a:t>
            </a:r>
            <a:r>
              <a:rPr lang="ru-RU" dirty="0"/>
              <a:t>препятствия и мосты</a:t>
            </a:r>
            <a:endParaRPr dirty="0"/>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35</TotalTime>
  <Words>347</Words>
  <Application>Microsoft Office PowerPoint</Application>
  <PresentationFormat>Произвольный</PresentationFormat>
  <Paragraphs>52</Paragraphs>
  <Slides>23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23</vt:i4>
      </vt:variant>
    </vt:vector>
  </HeadingPairs>
  <TitlesOfParts>
    <vt:vector size="28" baseType="lpstr">
      <vt:lpstr>Calibri</vt:lpstr>
      <vt:lpstr>Helvetica Neue</vt:lpstr>
      <vt:lpstr>Helvetica Neue Medium</vt:lpstr>
      <vt:lpstr>Times New Roman</vt:lpstr>
      <vt:lpstr>21_BasicWhite</vt:lpstr>
      <vt:lpstr>Презентация PowerPoint</vt:lpstr>
      <vt:lpstr>Презентация PowerPoint</vt:lpstr>
      <vt:lpstr>Помните о проломе </vt:lpstr>
      <vt:lpstr>Результаты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Виды оценивания для ПП </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Файлы</dc:creator>
  <cp:lastModifiedBy>Windows User</cp:lastModifiedBy>
  <cp:revision>8</cp:revision>
  <dcterms:modified xsi:type="dcterms:W3CDTF">2022-11-12T15:05:52Z</dcterms:modified>
</cp:coreProperties>
</file>